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3"/>
  </p:sldMasterIdLst>
  <p:notesMasterIdLst>
    <p:notesMasterId r:id="rId24"/>
  </p:notesMasterIdLst>
  <p:sldIdLst>
    <p:sldId id="280" r:id="rId4"/>
    <p:sldId id="357" r:id="rId5"/>
    <p:sldId id="362" r:id="rId6"/>
    <p:sldId id="309" r:id="rId7"/>
    <p:sldId id="347" r:id="rId8"/>
    <p:sldId id="349" r:id="rId9"/>
    <p:sldId id="350" r:id="rId10"/>
    <p:sldId id="341" r:id="rId11"/>
    <p:sldId id="291" r:id="rId12"/>
    <p:sldId id="351" r:id="rId13"/>
    <p:sldId id="352" r:id="rId14"/>
    <p:sldId id="312" r:id="rId15"/>
    <p:sldId id="282" r:id="rId16"/>
    <p:sldId id="358" r:id="rId17"/>
    <p:sldId id="329" r:id="rId18"/>
    <p:sldId id="360" r:id="rId19"/>
    <p:sldId id="324" r:id="rId20"/>
    <p:sldId id="366" r:id="rId21"/>
    <p:sldId id="361" r:id="rId22"/>
    <p:sldId id="363" r:id="rId23"/>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3FC6D0"/>
    <a:srgbClr val="00B0BD"/>
    <a:srgbClr val="FFB900"/>
    <a:srgbClr val="00BCF2"/>
    <a:srgbClr val="00B294"/>
    <a:srgbClr val="BAD80A"/>
    <a:srgbClr val="FFFFFF"/>
    <a:srgbClr val="004B5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48595" autoAdjust="0"/>
  </p:normalViewPr>
  <p:slideViewPr>
    <p:cSldViewPr snapToGrid="0">
      <p:cViewPr varScale="1">
        <p:scale>
          <a:sx n="132" d="100"/>
          <a:sy n="132" d="100"/>
        </p:scale>
        <p:origin x="1716" y="102"/>
      </p:cViewPr>
      <p:guideLst>
        <p:guide pos="144"/>
        <p:guide orient="horz" pos="1296"/>
        <p:guide pos="2880"/>
        <p:guide orient="horz" pos="1800"/>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es-E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s-ES"/>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La siguiente presentación ha sido diseñada para ser utilizada por jóvenes de 5 a 10 años de edad. Recomendamos planificar esta actividad para 60 minutos. Si los participantes son más pequeños, puede reducir la duración. </a:t>
            </a:r>
            <a:endParaRPr lang="es-ES" b="1" u="sng" dirty="0"/>
          </a:p>
          <a:p>
            <a:endParaRPr lang="es-ES" b="1" u="sng" dirty="0"/>
          </a:p>
          <a:p>
            <a:r>
              <a:rPr lang="es-ES" b="1" u="sng" dirty="0"/>
              <a:t>EJEMPLO DE GUION: </a:t>
            </a:r>
          </a:p>
          <a:p>
            <a:endParaRPr lang="es-ES" b="1" u="sng" dirty="0"/>
          </a:p>
          <a:p>
            <a:pPr>
              <a:defRPr/>
            </a:pPr>
            <a:r>
              <a:rPr lang="es-ES" b="0" u="none" dirty="0"/>
              <a:t>“¡Hola a todos</a:t>
            </a:r>
            <a:r>
              <a:rPr lang="es-ES" kern="1200" dirty="0">
                <a:effectLst/>
                <a:latin typeface="+mn-lt"/>
              </a:rPr>
              <a:t>! Soy &lt;</a:t>
            </a:r>
            <a:r>
              <a:rPr lang="es-ES" kern="1200" dirty="0" err="1">
                <a:effectLst/>
                <a:latin typeface="+mn-lt"/>
              </a:rPr>
              <a:t>name</a:t>
            </a:r>
            <a:r>
              <a:rPr lang="es-ES" kern="1200" dirty="0">
                <a:effectLst/>
                <a:latin typeface="+mn-lt"/>
              </a:rPr>
              <a:t>&gt;, de &lt;</a:t>
            </a:r>
            <a:r>
              <a:rPr lang="es-ES" kern="1200" dirty="0" err="1">
                <a:effectLst/>
                <a:latin typeface="+mn-lt"/>
              </a:rPr>
              <a:t>organization</a:t>
            </a:r>
            <a:r>
              <a:rPr lang="es-ES" kern="1200" dirty="0">
                <a:effectLst/>
                <a:latin typeface="+mn-lt"/>
              </a:rPr>
              <a:t>&gt;. </a:t>
            </a:r>
            <a:r>
              <a:rPr lang="es-ES" b="0" u="none" dirty="0"/>
              <a:t>Hoy vamos a ver el tutorial </a:t>
            </a:r>
            <a:r>
              <a:rPr lang="es-ES" b="0" u="none" dirty="0" err="1"/>
              <a:t>Hour</a:t>
            </a:r>
            <a:r>
              <a:rPr lang="es-ES" b="0" u="none" dirty="0"/>
              <a:t> </a:t>
            </a:r>
            <a:r>
              <a:rPr lang="es-ES" b="0" u="none" dirty="0" err="1"/>
              <a:t>of</a:t>
            </a:r>
            <a:r>
              <a:rPr lang="es-ES" b="0" u="none" dirty="0"/>
              <a:t> </a:t>
            </a:r>
            <a:r>
              <a:rPr lang="es-ES" b="0" u="none" dirty="0" err="1"/>
              <a:t>Code</a:t>
            </a:r>
            <a:r>
              <a:rPr lang="es-ES" sz="1200" kern="1200" baseline="30000" dirty="0" err="1">
                <a:solidFill>
                  <a:schemeClr val="tx1"/>
                </a:solidFill>
                <a:effectLst/>
                <a:latin typeface="+mn-lt"/>
              </a:rPr>
              <a:t>TM</a:t>
            </a:r>
            <a:r>
              <a:rPr lang="es-ES" b="0" u="none" dirty="0"/>
              <a:t> con Minecraft. </a:t>
            </a:r>
            <a:r>
              <a:rPr lang="es-ES" kern="1200" dirty="0" err="1">
                <a:effectLst/>
                <a:latin typeface="+mn-lt"/>
              </a:rPr>
              <a:t>Hour</a:t>
            </a:r>
            <a:r>
              <a:rPr lang="es-ES" kern="1200" dirty="0">
                <a:effectLst/>
                <a:latin typeface="+mn-lt"/>
              </a:rPr>
              <a:t> </a:t>
            </a:r>
            <a:r>
              <a:rPr lang="es-ES" kern="1200" dirty="0" err="1">
                <a:effectLst/>
                <a:latin typeface="+mn-lt"/>
              </a:rPr>
              <a:t>of</a:t>
            </a:r>
            <a:r>
              <a:rPr lang="es-ES" kern="1200" dirty="0">
                <a:effectLst/>
                <a:latin typeface="+mn-lt"/>
              </a:rPr>
              <a:t> </a:t>
            </a:r>
            <a:r>
              <a:rPr lang="es-ES" kern="1200" dirty="0" err="1">
                <a:effectLst/>
                <a:latin typeface="+mn-lt"/>
              </a:rPr>
              <a:t>Code</a:t>
            </a:r>
            <a:r>
              <a:rPr lang="es-ES" sz="1200" kern="1200" baseline="30000" dirty="0" err="1">
                <a:solidFill>
                  <a:schemeClr val="tx1"/>
                </a:solidFill>
                <a:effectLst/>
                <a:latin typeface="+mn-lt"/>
              </a:rPr>
              <a:t>TM</a:t>
            </a:r>
            <a:r>
              <a:rPr lang="es-ES" kern="1200" dirty="0">
                <a:effectLst/>
                <a:latin typeface="+mn-lt"/>
              </a:rPr>
              <a:t> es</a:t>
            </a:r>
            <a:r>
              <a:rPr lang="es-ES" dirty="0"/>
              <a:t> una iniciativa </a:t>
            </a:r>
            <a:r>
              <a:rPr lang="es-ES" kern="1200" dirty="0">
                <a:effectLst/>
                <a:latin typeface="+mn-lt"/>
              </a:rPr>
              <a:t>mundial de Code.org, una entidad sin ánimo de lucro, para demostrar que cualquiera puede aprender los fundamentos básicos de la codificación. Hoy vosotros os sumáis a esa iniciativa</a:t>
            </a:r>
            <a:r>
              <a:rPr lang="es-ES" dirty="0"/>
              <a:t>, </a:t>
            </a:r>
            <a:r>
              <a:rPr lang="es-ES" b="0" u="none" baseline="0" dirty="0"/>
              <a:t>ya que vais a formar parte en el tutorial del nuevo Minecraft </a:t>
            </a:r>
            <a:r>
              <a:rPr lang="es-ES" b="0" u="none" baseline="0" dirty="0" err="1"/>
              <a:t>Hour</a:t>
            </a:r>
            <a:r>
              <a:rPr lang="es-ES" b="0" u="none" baseline="0" dirty="0"/>
              <a:t> </a:t>
            </a:r>
            <a:r>
              <a:rPr lang="es-ES" b="0" u="none" baseline="0" dirty="0" err="1"/>
              <a:t>of</a:t>
            </a:r>
            <a:r>
              <a:rPr lang="es-ES" b="0" u="none" baseline="0" dirty="0"/>
              <a:t> </a:t>
            </a:r>
            <a:r>
              <a:rPr lang="es-ES" b="0" u="none" baseline="0" dirty="0" err="1"/>
              <a:t>Code</a:t>
            </a:r>
            <a:r>
              <a:rPr lang="es-ES" sz="1200" kern="1200" baseline="30000" dirty="0" err="1">
                <a:solidFill>
                  <a:schemeClr val="tx1"/>
                </a:solidFill>
                <a:effectLst/>
                <a:latin typeface="+mn-lt"/>
              </a:rPr>
              <a:t>TM</a:t>
            </a:r>
            <a:r>
              <a:rPr lang="es-ES" b="0" u="none" baseline="0" dirty="0"/>
              <a:t> de Microsoft.</a:t>
            </a:r>
            <a:r>
              <a:rPr lang="es-ES" dirty="0"/>
              <a:t> </a:t>
            </a:r>
            <a:r>
              <a:rPr lang="es-ES" b="0" u="none" baseline="0" dirty="0"/>
              <a:t>Pero, antes de eso, vamos a hablar un poco sobre qué es la codificación, por qué es importante y por qué es tan divertida”.</a:t>
            </a:r>
            <a:endParaRPr lang="es-ES" b="1" u="sng" dirty="0"/>
          </a:p>
          <a:p>
            <a:endParaRPr lang="es-ES" b="1" u="sng" dirty="0"/>
          </a:p>
          <a:p>
            <a:endParaRPr lang="es-ES" b="1" u="sng" dirty="0"/>
          </a:p>
          <a:p>
            <a:r>
              <a:rPr lang="es-ES" b="1" u="sng" dirty="0"/>
              <a:t>OBJETIVO DE LA DIAPOSITIVA:</a:t>
            </a:r>
            <a:r>
              <a:rPr lang="es-ES" dirty="0"/>
              <a:t> </a:t>
            </a:r>
          </a:p>
          <a:p>
            <a:endParaRPr lang="es-ES" b="0" u="none" baseline="0" dirty="0"/>
          </a:p>
          <a:p>
            <a:r>
              <a:rPr lang="es-ES" b="0" u="none" baseline="0" dirty="0"/>
              <a:t>Conseguir que los participantes se sientan cautivados por </a:t>
            </a:r>
            <a:r>
              <a:rPr lang="es-ES" b="0" u="none" baseline="0" dirty="0" err="1"/>
              <a:t>Hour</a:t>
            </a:r>
            <a:r>
              <a:rPr lang="es-ES" b="0" u="none" baseline="0" dirty="0"/>
              <a:t> </a:t>
            </a:r>
            <a:r>
              <a:rPr lang="es-ES" b="0" u="none" baseline="0" dirty="0" err="1"/>
              <a:t>of</a:t>
            </a:r>
            <a:r>
              <a:rPr lang="es-ES" b="0" u="none" baseline="0" dirty="0"/>
              <a:t> </a:t>
            </a:r>
            <a:r>
              <a:rPr lang="es-ES" b="0" u="none" baseline="0" dirty="0" err="1"/>
              <a:t>Code</a:t>
            </a:r>
            <a:r>
              <a:rPr lang="es-ES" b="0" u="none" baseline="30000" dirty="0" err="1"/>
              <a:t>TM</a:t>
            </a:r>
            <a:r>
              <a:rPr lang="es-ES" b="0" u="none" baseline="0" dirty="0"/>
              <a:t>.</a:t>
            </a:r>
          </a:p>
          <a:p>
            <a:endParaRPr lang="es-ES" b="0" u="none" baseline="0" dirty="0"/>
          </a:p>
          <a:p>
            <a:r>
              <a:rPr lang="es-ES" b="1" u="sng" baseline="0" dirty="0"/>
              <a:t>NOTA PARA EL INSTRUCTOR:</a:t>
            </a:r>
          </a:p>
          <a:p>
            <a:r>
              <a:rPr lang="es-ES" sz="1200" kern="1200" dirty="0">
                <a:solidFill>
                  <a:schemeClr val="tx1"/>
                </a:solidFill>
                <a:effectLst/>
                <a:latin typeface="+mn-lt"/>
              </a:rPr>
              <a:t>Recuerde que la principal finalidad del evento es que los participantes aprendan lo máximo con el tutorial. Limite el tiempo de presentación como lo crea conveniente. La mayoría de las diapositivas de este documento están diseñadas para ser proyectadas durante muy corto tiempo y para propiciar una presentación rápida y participativa.</a:t>
            </a:r>
            <a:endParaRPr lang="es-ES" b="1" u="sng" dirty="0"/>
          </a:p>
          <a:p>
            <a:endParaRPr lang="es-ES" b="1" u="sng" dirty="0"/>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Esta imagen representa la participación mundial en los eventos de </a:t>
            </a:r>
            <a:r>
              <a:rPr lang="es-ES" sz="1200" kern="1200" dirty="0" err="1">
                <a:solidFill>
                  <a:schemeClr val="tx1"/>
                </a:solidFill>
                <a:effectLst/>
                <a:latin typeface="+mn-lt"/>
              </a:rPr>
              <a:t>Hour</a:t>
            </a:r>
            <a:r>
              <a:rPr lang="es-ES" sz="1200" kern="1200" dirty="0">
                <a:solidFill>
                  <a:schemeClr val="tx1"/>
                </a:solidFill>
                <a:effectLst/>
                <a:latin typeface="+mn-lt"/>
              </a:rPr>
              <a:t> </a:t>
            </a:r>
            <a:r>
              <a:rPr lang="es-ES" sz="1200" kern="1200" dirty="0" err="1">
                <a:solidFill>
                  <a:schemeClr val="tx1"/>
                </a:solidFill>
                <a:effectLst/>
                <a:latin typeface="+mn-lt"/>
              </a:rPr>
              <a:t>of</a:t>
            </a:r>
            <a:r>
              <a:rPr lang="es-ES" sz="1200" kern="1200" dirty="0">
                <a:solidFill>
                  <a:schemeClr val="tx1"/>
                </a:solidFill>
                <a:effectLst/>
                <a:latin typeface="+mn-lt"/>
              </a:rPr>
              <a:t> </a:t>
            </a:r>
            <a:r>
              <a:rPr lang="es-ES" sz="1200" kern="1200" dirty="0" err="1">
                <a:solidFill>
                  <a:schemeClr val="tx1"/>
                </a:solidFill>
                <a:effectLst/>
                <a:latin typeface="+mn-lt"/>
              </a:rPr>
              <a:t>Code</a:t>
            </a:r>
            <a:r>
              <a:rPr lang="es-ES" sz="1200" kern="1200" baseline="30000" dirty="0" err="1">
                <a:solidFill>
                  <a:schemeClr val="tx1"/>
                </a:solidFill>
                <a:effectLst/>
                <a:latin typeface="+mn-lt"/>
              </a:rPr>
              <a:t>TM</a:t>
            </a:r>
            <a:r>
              <a:rPr lang="es-ES" sz="1200" kern="1200" dirty="0">
                <a:solidFill>
                  <a:schemeClr val="tx1"/>
                </a:solidFill>
                <a:effectLst/>
                <a:latin typeface="+mn-lt"/>
              </a:rPr>
              <a:t>. </a:t>
            </a: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s-E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a:p>
          <a:p>
            <a:r>
              <a:rPr lang="es-ES"/>
              <a:t>“Además, la codificación nos permite crear cosas nuevas, lo que nos ayuda a ser imaginativos y creativos”.</a:t>
            </a:r>
          </a:p>
          <a:p>
            <a:endParaRPr lang="es-ES" b="1" u="sng"/>
          </a:p>
          <a:p>
            <a:endParaRPr lang="es-ES"/>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s-ES"/>
          </a:p>
        </p:txBody>
      </p:sp>
    </p:spTree>
    <p:extLst>
      <p:ext uri="{BB962C8B-B14F-4D97-AF65-F5344CB8AC3E}">
        <p14:creationId xmlns:p14="http://schemas.microsoft.com/office/powerpoint/2010/main" val="572423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“¡La codificación es una actividad en grupo! Dado que todos los que codifican están continuamente resolviendo problemas y usando su imaginación, se ayudan entre sí compartiendo sus ideas y soluciones”. </a:t>
            </a:r>
          </a:p>
          <a:p>
            <a:endParaRPr lang="es-ES" b="1" u="sng"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s-ES"/>
          </a:p>
        </p:txBody>
      </p:sp>
    </p:spTree>
    <p:extLst>
      <p:ext uri="{BB962C8B-B14F-4D97-AF65-F5344CB8AC3E}">
        <p14:creationId xmlns:p14="http://schemas.microsoft.com/office/powerpoint/2010/main" val="258641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sz="1200" kern="1200" dirty="0">
                <a:solidFill>
                  <a:schemeClr val="tx1"/>
                </a:solidFill>
                <a:effectLst/>
                <a:latin typeface="+mn-lt"/>
              </a:rPr>
              <a:t>“¿Qué te gusta hacer?</a:t>
            </a:r>
            <a:r>
              <a:rPr lang="es-ES" dirty="0"/>
              <a:t> </a:t>
            </a:r>
            <a:r>
              <a:rPr lang="es-ES" sz="1200" kern="1200" dirty="0">
                <a:solidFill>
                  <a:schemeClr val="tx1"/>
                </a:solidFill>
                <a:effectLst/>
                <a:latin typeface="+mn-lt"/>
              </a:rPr>
              <a:t>Puede ser cualquier cosa: leer, practicar deportes, la moda, los videojuegos”.</a:t>
            </a:r>
            <a:endParaRPr lang="es-ES" b="1" u="sng" dirty="0"/>
          </a:p>
          <a:p>
            <a:endParaRPr lang="es-ES" b="1" u="sng" dirty="0"/>
          </a:p>
          <a:p>
            <a:r>
              <a:rPr lang="es-ES" b="1" u="sng" dirty="0"/>
              <a:t>OBJETIVO DE LA DIAPOSITIVA:</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Situar la codificación como una actividad relacionada con intereses que están fuera del ámbito tecnológico, lo que posiblemente interese más a los jóvenes. El objetivo es poner su imaginación a trabajar para que piensen cómo podrían plasmar sus gustos en un proyecto de codificación que pueda promoverlos. </a:t>
            </a:r>
            <a:endParaRPr lang="es-ES" b="1" u="sng" dirty="0"/>
          </a:p>
          <a:p>
            <a:endParaRPr lang="es-ES" b="1" dirty="0"/>
          </a:p>
          <a:p>
            <a:r>
              <a:rPr lang="es-ES" b="1" u="sng" dirty="0"/>
              <a:t>NOTA PARA EL INSTRUCTOR:</a:t>
            </a:r>
            <a:r>
              <a:rPr lang="es-ES" b="1" u="none" dirty="0"/>
              <a:t> </a:t>
            </a:r>
            <a:r>
              <a:rPr lang="es-ES" b="0" dirty="0"/>
              <a:t>Pida a los participantes que compartan sus pasiones e ideas</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s-ES"/>
          </a:p>
        </p:txBody>
      </p:sp>
    </p:spTree>
    <p:extLst>
      <p:ext uri="{BB962C8B-B14F-4D97-AF65-F5344CB8AC3E}">
        <p14:creationId xmlns:p14="http://schemas.microsoft.com/office/powerpoint/2010/main" val="1188437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“La codificación puede formar parte de todo lo que te guste hacer”.</a:t>
            </a:r>
          </a:p>
          <a:p>
            <a:endParaRPr lang="es-ES" b="0" u="none" baseline="0" dirty="0"/>
          </a:p>
          <a:p>
            <a:r>
              <a:rPr lang="es-ES" b="0" u="none" baseline="0" dirty="0"/>
              <a:t>*EJEMPLOS QUE PUEDE MENCIONAR</a:t>
            </a:r>
          </a:p>
          <a:p>
            <a:pPr marL="628650" lvl="1" indent="-171450">
              <a:buFont typeface="Arial"/>
              <a:buChar char="•"/>
            </a:pPr>
            <a:r>
              <a:rPr lang="es-ES" sz="1200" kern="1200" dirty="0">
                <a:solidFill>
                  <a:schemeClr val="tx1"/>
                </a:solidFill>
                <a:effectLst/>
                <a:latin typeface="+mn-lt"/>
              </a:rPr>
              <a:t>Las personas a las que le gustan las </a:t>
            </a:r>
            <a:r>
              <a:rPr lang="es-ES" sz="1200" b="1" kern="1200" dirty="0">
                <a:solidFill>
                  <a:schemeClr val="tx1"/>
                </a:solidFill>
                <a:effectLst/>
                <a:latin typeface="+mn-lt"/>
              </a:rPr>
              <a:t>películas</a:t>
            </a:r>
            <a:r>
              <a:rPr lang="es-ES" sz="1200" kern="1200" dirty="0">
                <a:solidFill>
                  <a:schemeClr val="tx1"/>
                </a:solidFill>
                <a:effectLst/>
                <a:latin typeface="+mn-lt"/>
              </a:rPr>
              <a:t> pueden crear una aplicación mediante la cual se las pueda calificar y comentar</a:t>
            </a:r>
            <a:endParaRPr lang="es-ES" dirty="0">
              <a:effectLst/>
            </a:endParaRPr>
          </a:p>
          <a:p>
            <a:pPr marL="628650" lvl="1" indent="-171450">
              <a:buFont typeface="Arial"/>
              <a:buChar char="•"/>
            </a:pPr>
            <a:r>
              <a:rPr dirty="0" err="1"/>
              <a:t>Quienes</a:t>
            </a:r>
            <a:r>
              <a:rPr dirty="0"/>
              <a:t> </a:t>
            </a:r>
            <a:r>
              <a:rPr dirty="0" err="1"/>
              <a:t>prefieren</a:t>
            </a:r>
            <a:r>
              <a:rPr dirty="0"/>
              <a:t> </a:t>
            </a:r>
            <a:r>
              <a:rPr dirty="0" err="1"/>
              <a:t>los</a:t>
            </a:r>
            <a:r>
              <a:rPr dirty="0"/>
              <a:t> </a:t>
            </a:r>
            <a:r>
              <a:rPr lang="en-US" sz="1200" b="1" kern="1200" dirty="0" err="1">
                <a:solidFill>
                  <a:schemeClr val="tx1"/>
                </a:solidFill>
                <a:effectLst/>
                <a:latin typeface="+mn-lt"/>
              </a:rPr>
              <a:t>videojuegos</a:t>
            </a:r>
            <a:r>
              <a:rPr dirty="0"/>
              <a:t> </a:t>
            </a:r>
            <a:r>
              <a:rPr dirty="0" err="1"/>
              <a:t>pueden</a:t>
            </a:r>
            <a:r>
              <a:rPr dirty="0"/>
              <a:t> </a:t>
            </a:r>
            <a:r>
              <a:rPr dirty="0" err="1"/>
              <a:t>crear</a:t>
            </a:r>
            <a:r>
              <a:rPr dirty="0"/>
              <a:t> </a:t>
            </a:r>
            <a:r>
              <a:rPr dirty="0" err="1"/>
              <a:t>sus</a:t>
            </a:r>
            <a:r>
              <a:rPr dirty="0"/>
              <a:t> </a:t>
            </a:r>
            <a:r>
              <a:rPr dirty="0" err="1"/>
              <a:t>propios</a:t>
            </a:r>
            <a:r>
              <a:rPr dirty="0"/>
              <a:t> </a:t>
            </a:r>
            <a:r>
              <a:rPr dirty="0" err="1"/>
              <a:t>juegos</a:t>
            </a:r>
            <a:endParaRPr dirty="0"/>
          </a:p>
          <a:p>
            <a:pPr marL="628650" lvl="1" indent="-171450">
              <a:buFont typeface="Arial"/>
              <a:buChar char="•"/>
            </a:pPr>
            <a:r>
              <a:rPr dirty="0"/>
              <a:t>Si lo que </a:t>
            </a:r>
            <a:r>
              <a:rPr dirty="0" err="1"/>
              <a:t>os</a:t>
            </a:r>
            <a:r>
              <a:rPr dirty="0"/>
              <a:t> </a:t>
            </a:r>
            <a:r>
              <a:rPr dirty="0" err="1"/>
              <a:t>gusta</a:t>
            </a:r>
            <a:r>
              <a:rPr dirty="0"/>
              <a:t> son </a:t>
            </a:r>
            <a:r>
              <a:rPr dirty="0" err="1"/>
              <a:t>los</a:t>
            </a:r>
            <a:r>
              <a:rPr dirty="0"/>
              <a:t> </a:t>
            </a:r>
            <a:r>
              <a:rPr lang="en-US" sz="1200" b="1" kern="1200" dirty="0" err="1">
                <a:solidFill>
                  <a:schemeClr val="tx1"/>
                </a:solidFill>
                <a:effectLst/>
                <a:latin typeface="+mn-lt"/>
              </a:rPr>
              <a:t>deportes</a:t>
            </a:r>
            <a:r>
              <a:rPr dirty="0"/>
              <a:t>, </a:t>
            </a:r>
            <a:r>
              <a:rPr dirty="0" err="1"/>
              <a:t>podéis</a:t>
            </a:r>
            <a:r>
              <a:rPr dirty="0"/>
              <a:t> </a:t>
            </a:r>
            <a:r>
              <a:rPr dirty="0" err="1"/>
              <a:t>diseñar</a:t>
            </a:r>
            <a:r>
              <a:rPr dirty="0"/>
              <a:t> </a:t>
            </a:r>
            <a:r>
              <a:rPr dirty="0" err="1"/>
              <a:t>una</a:t>
            </a:r>
            <a:r>
              <a:rPr dirty="0"/>
              <a:t> </a:t>
            </a:r>
            <a:r>
              <a:rPr dirty="0" err="1"/>
              <a:t>aplicación</a:t>
            </a:r>
            <a:r>
              <a:rPr dirty="0"/>
              <a:t> que </a:t>
            </a:r>
            <a:r>
              <a:rPr dirty="0" err="1"/>
              <a:t>presente</a:t>
            </a:r>
            <a:r>
              <a:rPr dirty="0"/>
              <a:t> </a:t>
            </a:r>
            <a:r>
              <a:rPr dirty="0" err="1"/>
              <a:t>datos</a:t>
            </a:r>
            <a:r>
              <a:rPr dirty="0"/>
              <a:t> </a:t>
            </a:r>
            <a:r>
              <a:rPr dirty="0" err="1"/>
              <a:t>estadísticos</a:t>
            </a:r>
            <a:r>
              <a:rPr dirty="0"/>
              <a:t> de </a:t>
            </a:r>
            <a:r>
              <a:rPr dirty="0" err="1"/>
              <a:t>vuestro</a:t>
            </a:r>
            <a:r>
              <a:rPr dirty="0"/>
              <a:t> </a:t>
            </a:r>
            <a:r>
              <a:rPr dirty="0" err="1"/>
              <a:t>equipo</a:t>
            </a:r>
            <a:r>
              <a:rPr dirty="0"/>
              <a:t> </a:t>
            </a:r>
            <a:r>
              <a:rPr dirty="0" err="1"/>
              <a:t>favorito</a:t>
            </a:r>
            <a:r>
              <a:rPr dirty="0"/>
              <a:t> </a:t>
            </a:r>
          </a:p>
          <a:p>
            <a:pPr marL="628650" lvl="1" indent="-171450">
              <a:buFont typeface="Arial"/>
              <a:buChar char="•"/>
            </a:pPr>
            <a:r>
              <a:rPr dirty="0"/>
              <a:t>Y </a:t>
            </a:r>
            <a:r>
              <a:rPr dirty="0" err="1"/>
              <a:t>los</a:t>
            </a:r>
            <a:r>
              <a:rPr dirty="0"/>
              <a:t> </a:t>
            </a:r>
            <a:r>
              <a:rPr dirty="0" err="1"/>
              <a:t>forofos</a:t>
            </a:r>
            <a:r>
              <a:rPr dirty="0"/>
              <a:t> de </a:t>
            </a:r>
            <a:r>
              <a:rPr dirty="0" err="1"/>
              <a:t>los</a:t>
            </a:r>
            <a:r>
              <a:rPr dirty="0"/>
              <a:t> </a:t>
            </a:r>
            <a:r>
              <a:rPr lang="en-US" sz="1200" b="1" kern="1200" dirty="0" err="1">
                <a:solidFill>
                  <a:schemeClr val="tx1"/>
                </a:solidFill>
                <a:effectLst/>
                <a:latin typeface="+mn-lt"/>
              </a:rPr>
              <a:t>dibujos</a:t>
            </a:r>
            <a:r>
              <a:rPr lang="en-US" sz="1200" b="1" kern="1200" dirty="0">
                <a:solidFill>
                  <a:schemeClr val="tx1"/>
                </a:solidFill>
                <a:effectLst/>
                <a:latin typeface="+mn-lt"/>
              </a:rPr>
              <a:t> y </a:t>
            </a:r>
            <a:r>
              <a:rPr lang="en-US" sz="1200" b="1" kern="1200" dirty="0" err="1">
                <a:solidFill>
                  <a:schemeClr val="tx1"/>
                </a:solidFill>
                <a:effectLst/>
                <a:latin typeface="+mn-lt"/>
              </a:rPr>
              <a:t>superhéroes</a:t>
            </a:r>
            <a:r>
              <a:rPr dirty="0"/>
              <a:t> </a:t>
            </a:r>
            <a:r>
              <a:rPr dirty="0" err="1"/>
              <a:t>pueden</a:t>
            </a:r>
            <a:r>
              <a:rPr dirty="0"/>
              <a:t> </a:t>
            </a:r>
            <a:r>
              <a:rPr dirty="0" err="1"/>
              <a:t>diseñar</a:t>
            </a:r>
            <a:r>
              <a:rPr dirty="0"/>
              <a:t> un sitio web de </a:t>
            </a:r>
            <a:r>
              <a:rPr dirty="0" err="1"/>
              <a:t>sus</a:t>
            </a:r>
            <a:r>
              <a:rPr dirty="0"/>
              <a:t> </a:t>
            </a:r>
            <a:r>
              <a:rPr dirty="0" err="1"/>
              <a:t>personajes</a:t>
            </a:r>
            <a:r>
              <a:rPr dirty="0"/>
              <a:t> </a:t>
            </a:r>
            <a:r>
              <a:rPr dirty="0" err="1"/>
              <a:t>favoritos</a:t>
            </a:r>
            <a:endParaRPr lang="es-ES" dirty="0">
              <a:effectLst/>
            </a:endParaRPr>
          </a:p>
          <a:p>
            <a:endParaRPr lang="es-ES" b="1" u="sng" dirty="0"/>
          </a:p>
          <a:p>
            <a:r>
              <a:rPr lang="es-ES" b="1" u="sng" dirty="0"/>
              <a:t>OBJETIVO DE LA DIAPOSITIVA:</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Hacer hincapié en que no solamente encontrarán nuevas formas de divertirse en el proceso de codificar y de descubrir todo lo que se puede hacer con esta herramienta, sino que además podrán compartir el resultado de su trabajo y utilizarlo con sus amistades.</a:t>
            </a:r>
          </a:p>
          <a:p>
            <a:endParaRPr lang="es-E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s-ES"/>
          </a:p>
        </p:txBody>
      </p:sp>
    </p:spTree>
    <p:extLst>
      <p:ext uri="{BB962C8B-B14F-4D97-AF65-F5344CB8AC3E}">
        <p14:creationId xmlns:p14="http://schemas.microsoft.com/office/powerpoint/2010/main" val="71339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¿Estás preparado para empezar a codificar? ¡Pues manos a la obra! “Hoy, en</a:t>
            </a:r>
            <a:r>
              <a:rPr lang="es-ES" dirty="0"/>
              <a:t> </a:t>
            </a:r>
            <a:r>
              <a:rPr lang="es-ES" sz="1200" dirty="0" err="1">
                <a:solidFill>
                  <a:schemeClr val="bg1"/>
                </a:solidFill>
                <a:latin typeface="Segoe UI Light" panose="020B0502040204020203" pitchFamily="34" charset="0"/>
              </a:rPr>
              <a:t>Hour</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of</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Code</a:t>
            </a:r>
            <a:r>
              <a:rPr lang="es-ES" sz="1200" baseline="30000" dirty="0" err="1">
                <a:solidFill>
                  <a:schemeClr val="bg1"/>
                </a:solidFill>
                <a:latin typeface="Segoe UI Light" panose="020B0502040204020203" pitchFamily="34" charset="0"/>
              </a:rPr>
              <a:t>TM</a:t>
            </a:r>
            <a:r>
              <a:rPr lang="es-ES" dirty="0"/>
              <a:t> </a:t>
            </a:r>
            <a:r>
              <a:rPr lang="es-ES" b="0" u="none" baseline="0" dirty="0"/>
              <a:t>vamos a aprender con un tutorial inspirado en el juego Minecraft. </a:t>
            </a:r>
            <a:r>
              <a:rPr lang="es-ES" dirty="0"/>
              <a:t>En los tutoriales de Minecraft se utilizan personajes y conceptos del videojuego Minecraft, aunque no se trata del propio juego”. </a:t>
            </a:r>
            <a:r>
              <a:rPr lang="es-ES" sz="1200" kern="1200" dirty="0">
                <a:solidFill>
                  <a:schemeClr val="tx1"/>
                </a:solidFill>
                <a:effectLst/>
                <a:latin typeface="+mn-lt"/>
              </a:rPr>
              <a:t>En el tutorial de Minecraft </a:t>
            </a:r>
            <a:r>
              <a:rPr lang="es-ES" sz="1200" kern="1200" dirty="0" err="1">
                <a:solidFill>
                  <a:schemeClr val="tx1"/>
                </a:solidFill>
                <a:effectLst/>
                <a:latin typeface="+mn-lt"/>
              </a:rPr>
              <a:t>Hour</a:t>
            </a:r>
            <a:r>
              <a:rPr lang="es-ES" sz="1200" kern="1200" dirty="0">
                <a:solidFill>
                  <a:schemeClr val="tx1"/>
                </a:solidFill>
                <a:effectLst/>
                <a:latin typeface="+mn-lt"/>
              </a:rPr>
              <a:t> </a:t>
            </a:r>
            <a:r>
              <a:rPr lang="es-ES" sz="1200" kern="1200" dirty="0" err="1">
                <a:solidFill>
                  <a:schemeClr val="tx1"/>
                </a:solidFill>
                <a:effectLst/>
                <a:latin typeface="+mn-lt"/>
              </a:rPr>
              <a:t>of</a:t>
            </a:r>
            <a:r>
              <a:rPr lang="es-ES" sz="1200" kern="1200" dirty="0">
                <a:solidFill>
                  <a:schemeClr val="tx1"/>
                </a:solidFill>
                <a:effectLst/>
                <a:latin typeface="+mn-lt"/>
              </a:rPr>
              <a:t> </a:t>
            </a:r>
            <a:r>
              <a:rPr lang="es-ES" sz="1200" kern="1200" dirty="0" err="1">
                <a:solidFill>
                  <a:schemeClr val="tx1"/>
                </a:solidFill>
                <a:effectLst/>
                <a:latin typeface="+mn-lt"/>
              </a:rPr>
              <a:t>Code</a:t>
            </a:r>
            <a:r>
              <a:rPr lang="es-ES" sz="1200" baseline="30000" dirty="0" err="1">
                <a:solidFill>
                  <a:schemeClr val="bg1"/>
                </a:solidFill>
                <a:latin typeface="Segoe UI Light" panose="020B0502040204020203" pitchFamily="34" charset="0"/>
              </a:rPr>
              <a:t>TM</a:t>
            </a:r>
            <a:r>
              <a:rPr lang="es-ES" sz="1200" kern="1200" dirty="0">
                <a:solidFill>
                  <a:schemeClr val="tx1"/>
                </a:solidFill>
                <a:effectLst/>
                <a:latin typeface="+mn-lt"/>
              </a:rPr>
              <a:t> conoceremos a “El agente” y aprenderemos a utilizar técnicas de codificación como bucles, depuración y funciones para diseñar nuestras propias soluciones a los rompecabezas y vigilar que el Agente ejecute nuestros comandos”.</a:t>
            </a:r>
            <a:endParaRPr lang="es-ES" sz="1200" b="0" baseline="0" dirty="0"/>
          </a:p>
          <a:p>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u="none" baseline="0" dirty="0"/>
              <a:t>“Hoy tendremos _____ para jugar.  Si te atascas, no te desesperes. Prueba otra manera de resolver el problema. Puedes preguntar a quien esté a tu lado. Y si no puedes, preguntadme [levantando la mano, mostrando el pulgar hacia arriba,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u="none" baseline="0" dirty="0"/>
              <a:t>¡No olvidéis los auriculares!”</a:t>
            </a:r>
            <a:endParaRPr lang="es-ES" sz="1200" b="0" u="none" dirty="0"/>
          </a:p>
          <a:p>
            <a:endParaRPr lang="es-ES" b="0" u="none" dirty="0"/>
          </a:p>
          <a:p>
            <a:endParaRPr lang="es-ES" b="1" u="sng" dirty="0"/>
          </a:p>
          <a:p>
            <a:r>
              <a:rPr lang="es-ES" b="1" u="sng" dirty="0"/>
              <a:t>OBJETIVO DE LA DIAPOSITIVA: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Servir de introducción al tutorial </a:t>
            </a:r>
            <a:r>
              <a:rPr lang="es-ES" sz="1200" dirty="0" err="1">
                <a:solidFill>
                  <a:schemeClr val="bg1"/>
                </a:solidFill>
                <a:latin typeface="Segoe UI Light" panose="020B0502040204020203" pitchFamily="34" charset="0"/>
              </a:rPr>
              <a:t>Hour</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of</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Code</a:t>
            </a:r>
            <a:r>
              <a:rPr lang="es-ES" sz="1200" baseline="30000" dirty="0" err="1">
                <a:solidFill>
                  <a:schemeClr val="bg1"/>
                </a:solidFill>
                <a:latin typeface="Segoe UI Light" panose="020B0502040204020203" pitchFamily="34" charset="0"/>
              </a:rPr>
              <a:t>TM</a:t>
            </a:r>
            <a:endParaRPr lang="es-ES" sz="1200" dirty="0">
              <a:solidFill>
                <a:schemeClr val="bg1"/>
              </a:solidFill>
              <a:latin typeface="Segoe UI Light" panose="020B0502040204020203" pitchFamily="34" charset="0"/>
            </a:endParaRPr>
          </a:p>
          <a:p>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1" u="sng" dirty="0"/>
              <a:t>NOTA PARA EL INSTRUCTOR:</a:t>
            </a:r>
          </a:p>
          <a:p>
            <a:pPr>
              <a:defRPr/>
            </a:pPr>
            <a:r>
              <a:rPr lang="es-ES" b="0" dirty="0"/>
              <a:t>Hay más de un tutorial de Minecraft. </a:t>
            </a:r>
            <a:r>
              <a:rPr lang="es-ES" dirty="0"/>
              <a:t>Hay más de un tutorial de Minecraft. Empiece por el tutorial de este año y utilice los anteriores si terminan antes.</a:t>
            </a:r>
            <a:r>
              <a:rPr lang="es-ES" b="0" dirty="0"/>
              <a:t> Cada tutorial aborda diferentes conceptos, así que hacerlos todos es una excelente idea.</a:t>
            </a:r>
            <a:r>
              <a:rPr lang="es-ES" dirty="0"/>
              <a:t> </a:t>
            </a:r>
            <a:endParaRPr lang="es-ES" b="0" dirty="0"/>
          </a:p>
          <a:p>
            <a:endParaRPr lang="es-ES" sz="1200" b="1" u="sng" kern="1200" baseline="0" dirty="0">
              <a:solidFill>
                <a:schemeClr val="tx1"/>
              </a:solidFill>
              <a:effectLst/>
              <a:latin typeface="+mn-lt"/>
              <a:ea typeface="+mn-ea"/>
              <a:cs typeface="+mn-cs"/>
            </a:endParaRPr>
          </a:p>
          <a:p>
            <a:r>
              <a:rPr lang="es-ES" sz="1200" kern="1200" dirty="0">
                <a:solidFill>
                  <a:schemeClr val="tx1"/>
                </a:solidFill>
                <a:effectLst/>
                <a:latin typeface="+mn-lt"/>
              </a:rPr>
              <a:t>Si no se puede facilitar a cada participante su propio dispositivo, pruebe a emparejarlos, alternándolos en cada paso de la lección, de modo que ambos tengan la posibilidad de participar y observar. Le sugerimos que cada uno trabaje de forma individual con los rompecabezas.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s-ES" sz="1200" kern="1200" dirty="0">
                <a:solidFill>
                  <a:schemeClr val="tx1"/>
                </a:solidFill>
                <a:effectLst/>
                <a:latin typeface="+mn-lt"/>
              </a:rPr>
              <a:t>Transcurridos 15 minutos, felicite al grupo por los progresos realizados y por el código que hayan escrito.</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s-ES" dirty="0"/>
              <a:t>A los participantes que terminen el tutorial o estén más avanzados, invítelos a jugar a través del tutorial utilizando el </a:t>
            </a:r>
            <a:r>
              <a:rPr lang="es-ES" sz="1200" b="1" u="none" kern="1200" dirty="0" err="1">
                <a:solidFill>
                  <a:schemeClr val="tx1"/>
                </a:solidFill>
                <a:effectLst/>
                <a:latin typeface="+mn-lt"/>
              </a:rPr>
              <a:t>Diamond</a:t>
            </a:r>
            <a:r>
              <a:rPr lang="es-ES" sz="1200" b="1" u="none" kern="1200" dirty="0">
                <a:solidFill>
                  <a:schemeClr val="tx1"/>
                </a:solidFill>
                <a:effectLst/>
                <a:latin typeface="+mn-lt"/>
              </a:rPr>
              <a:t> </a:t>
            </a:r>
            <a:r>
              <a:rPr lang="es-ES" sz="1200" b="1" u="none" kern="1200" dirty="0" err="1">
                <a:solidFill>
                  <a:schemeClr val="tx1"/>
                </a:solidFill>
                <a:effectLst/>
                <a:latin typeface="+mn-lt"/>
              </a:rPr>
              <a:t>Path</a:t>
            </a:r>
            <a:r>
              <a:rPr lang="es-ES" dirty="0"/>
              <a:t>, que incluye problemas de codificación adicionales que deberán resolver para conseguir el diamante del nivel.</a:t>
            </a:r>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dirty="0"/>
          </a:p>
          <a:p>
            <a:r>
              <a:rPr lang="es-ES"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s-ES"/>
          </a:p>
        </p:txBody>
      </p:sp>
    </p:spTree>
    <p:extLst>
      <p:ext uri="{BB962C8B-B14F-4D97-AF65-F5344CB8AC3E}">
        <p14:creationId xmlns:p14="http://schemas.microsoft.com/office/powerpoint/2010/main" val="116312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endParaRPr lang="es-ES" b="0" u="none" dirty="0"/>
          </a:p>
          <a:p>
            <a:endParaRPr lang="es-ES" b="0" u="none" dirty="0"/>
          </a:p>
          <a:p>
            <a:r>
              <a:rPr lang="es-ES" dirty="0"/>
              <a:t>“Ahora, vayamos a </a:t>
            </a:r>
            <a:r>
              <a:rPr lang="es-ES" sz="1200" b="0" u="none" dirty="0">
                <a:solidFill>
                  <a:schemeClr val="bg1"/>
                </a:solidFill>
                <a:latin typeface="Segoe Pro Light" charset="0"/>
              </a:rPr>
              <a:t>code.org</a:t>
            </a:r>
            <a:r>
              <a:rPr lang="es-ES" sz="1200" dirty="0">
                <a:solidFill>
                  <a:schemeClr val="bg1"/>
                </a:solidFill>
                <a:latin typeface="Segoe Pro Light" charset="0"/>
              </a:rPr>
              <a:t>/Minecraft</a:t>
            </a:r>
            <a:r>
              <a:rPr lang="es-ES" dirty="0"/>
              <a:t> </a:t>
            </a:r>
            <a:r>
              <a:rPr lang="es-ES" b="0" u="none" baseline="0" dirty="0"/>
              <a:t>para buscar el tutorial “Minecraft </a:t>
            </a:r>
            <a:r>
              <a:rPr lang="es-ES" b="0" u="none" baseline="0" dirty="0" err="1"/>
              <a:t>Hour</a:t>
            </a:r>
            <a:r>
              <a:rPr lang="es-ES" b="0" u="none" baseline="0" dirty="0"/>
              <a:t> </a:t>
            </a:r>
            <a:r>
              <a:rPr lang="es-ES" b="0" u="none" baseline="0" dirty="0" err="1"/>
              <a:t>of</a:t>
            </a:r>
            <a:r>
              <a:rPr lang="es-ES" b="0" u="none" baseline="0" dirty="0"/>
              <a:t> </a:t>
            </a:r>
            <a:r>
              <a:rPr lang="es-ES" b="0" u="none" baseline="0" dirty="0" err="1"/>
              <a:t>Code</a:t>
            </a:r>
            <a:r>
              <a:rPr lang="es-ES" sz="1200" baseline="30000" dirty="0" err="1">
                <a:solidFill>
                  <a:schemeClr val="bg1"/>
                </a:solidFill>
                <a:latin typeface="Segoe UI Light" panose="020B0502040204020203" pitchFamily="34" charset="0"/>
              </a:rPr>
              <a:t>TM</a:t>
            </a:r>
            <a:r>
              <a:rPr lang="es-ES" b="0" u="none" baseline="0" dirty="0"/>
              <a:t> </a:t>
            </a:r>
            <a:r>
              <a:rPr lang="es-ES" b="0" u="none" baseline="0" dirty="0" err="1"/>
              <a:t>Hero’s</a:t>
            </a:r>
            <a:r>
              <a:rPr lang="es-ES" b="0" u="none" baseline="0" dirty="0"/>
              <a:t> </a:t>
            </a:r>
            <a:r>
              <a:rPr lang="es-ES" b="0" u="none" baseline="0" dirty="0" err="1"/>
              <a:t>Journey</a:t>
            </a:r>
            <a:r>
              <a:rPr lang="es-ES" b="0" u="none" baseline="0" dirty="0"/>
              <a:t>” y ¡EMPECEMOS! ”</a:t>
            </a:r>
            <a:endParaRPr lang="es-ES" b="1" u="sng" dirty="0"/>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Dar tiempo a los participantes para acceder al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baseline="0" dirty="0"/>
          </a:p>
          <a:p>
            <a:r>
              <a:rPr lang="es-ES" b="1" u="sng" baseline="0" dirty="0"/>
              <a:t>NOTA PARA EL INSTRUCTOR: </a:t>
            </a:r>
          </a:p>
          <a:p>
            <a:pPr marL="628650" lvl="1" indent="-171450">
              <a:buFont typeface="Arial"/>
              <a:buChar char="•"/>
            </a:pPr>
            <a:r>
              <a:rPr lang="es-ES" dirty="0"/>
              <a:t>Mantenga esta diapositiva proyectándose durante el tutorial, y continúe con la siguiente </a:t>
            </a:r>
            <a:r>
              <a:rPr lang="es-ES" i="1" baseline="0" dirty="0"/>
              <a:t>solo</a:t>
            </a:r>
            <a:r>
              <a:rPr lang="es-ES" dirty="0"/>
              <a:t> una vez que el grupo se aproxime al final del tutorial</a:t>
            </a:r>
          </a:p>
          <a:p>
            <a:pPr marL="628650" lvl="1" indent="-171450">
              <a:buFont typeface="Arial"/>
              <a:buChar char="•"/>
            </a:pPr>
            <a:r>
              <a:rPr lang="es-ES" sz="1200" kern="1200" dirty="0">
                <a:solidFill>
                  <a:schemeClr val="tx1"/>
                </a:solidFill>
                <a:effectLst/>
                <a:latin typeface="+mn-lt"/>
              </a:rPr>
              <a:t>Si los participantes inician la sesión del tutorial, se guardarán sus progresos en los niveles y podrán volver a conectarse si no terminan. </a:t>
            </a:r>
          </a:p>
          <a:p>
            <a:pPr marL="628650" lvl="1" indent="-171450">
              <a:buFont typeface="Arial"/>
              <a:buChar char="•"/>
            </a:pPr>
            <a:r>
              <a:rPr lang="es-ES" sz="1200" kern="1200" dirty="0">
                <a:solidFill>
                  <a:schemeClr val="tx1"/>
                </a:solidFill>
                <a:effectLst/>
                <a:latin typeface="+mn-lt"/>
              </a:rPr>
              <a:t>Dado que hay un amplio margen para crear lo que cada uno quiera, tenga presente los riesgos asociados con los contenidos generados por usuarios jóvenes.</a:t>
            </a:r>
            <a:endParaRPr lang="es-ES" baseline="0" dirty="0"/>
          </a:p>
          <a:p>
            <a:pPr marL="0" lvl="0" indent="0">
              <a:buFont typeface="Arial"/>
              <a:buNone/>
            </a:pPr>
            <a:endParaRPr lang="es-ES" baseline="0" dirty="0">
              <a:highlight>
                <a:srgbClr val="FFFF00"/>
              </a:highlight>
            </a:endParaRPr>
          </a:p>
          <a:p>
            <a:pPr marL="0" lvl="0" indent="0">
              <a:buFont typeface="Arial"/>
              <a:buNone/>
            </a:pPr>
            <a:r>
              <a:rPr lang="es-ES" b="1" u="sng" baseline="0" dirty="0">
                <a:highlight>
                  <a:srgbClr val="FFFF00"/>
                </a:highlight>
              </a:rPr>
              <a:t>SI TIENE POCO TIEMPO:</a:t>
            </a:r>
          </a:p>
          <a:p>
            <a:pPr marL="628650" lvl="1" indent="-171450">
              <a:buFont typeface="Arial"/>
              <a:buChar char="•"/>
            </a:pPr>
            <a:r>
              <a:rPr lang="es-ES" sz="1200" kern="1200" dirty="0">
                <a:solidFill>
                  <a:schemeClr val="tx1"/>
                </a:solidFill>
                <a:effectLst/>
                <a:highlight>
                  <a:srgbClr val="FFFF00"/>
                </a:highlight>
                <a:latin typeface="+mn-lt"/>
              </a:rPr>
              <a:t>Resuelva tantos rompecabezas como pueda. Los jóvenes que mejor dominen la tecnología pueden resolverlos todos en 50 o 60 minutos.</a:t>
            </a:r>
          </a:p>
          <a:p>
            <a:pPr marL="628650" lvl="1" indent="-171450">
              <a:buFont typeface="Arial"/>
              <a:buChar char="•"/>
            </a:pPr>
            <a:r>
              <a:rPr lang="es-ES" sz="1200" kern="1200" dirty="0">
                <a:solidFill>
                  <a:schemeClr val="tx1"/>
                </a:solidFill>
                <a:effectLst/>
                <a:highlight>
                  <a:srgbClr val="FFFF00"/>
                </a:highlight>
                <a:latin typeface="+mn-lt"/>
              </a:rPr>
              <a:t>Felicite a los asistentes por sus logros, y explíqueles que pueden seguir codificando desde casa.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b="1" u="sng" baseline="0" dirty="0">
                <a:highlight>
                  <a:srgbClr val="FFFF00"/>
                </a:highlight>
              </a:rPr>
              <a:t>SI TIENE TIEMPO ADICIONAL:</a:t>
            </a:r>
          </a:p>
          <a:p>
            <a:pPr marL="628650" lvl="1" indent="-171450">
              <a:buFont typeface="Arial" panose="020B0604020202020204" pitchFamily="34" charset="0"/>
              <a:buChar char="•"/>
            </a:pPr>
            <a:r>
              <a:rPr lang="es-ES" sz="1200" kern="1200" dirty="0">
                <a:solidFill>
                  <a:schemeClr val="tx1"/>
                </a:solidFill>
                <a:effectLst/>
                <a:latin typeface="+mn-lt"/>
              </a:rPr>
              <a:t>diga a los participantes que continúen creando sobre a base del rompecabezas final, para incrementar el tiempo de juego. </a:t>
            </a:r>
          </a:p>
          <a:p>
            <a:pPr marL="628650" lvl="1" indent="-171450">
              <a:buFont typeface="Arial" panose="020B0604020202020204" pitchFamily="34" charset="0"/>
              <a:buChar char="•"/>
            </a:pPr>
            <a:r>
              <a:rPr lang="es-ES" sz="1200" kern="1200" dirty="0">
                <a:solidFill>
                  <a:schemeClr val="tx1"/>
                </a:solidFill>
                <a:effectLst/>
                <a:latin typeface="+mn-lt"/>
              </a:rPr>
              <a:t>Diga a los participantes que vuelvan sobre cada uno de los rompecabezas y desafíelos a resolverlos de distinta manera. Esto refuerza la diversión y ofrece oportunidades interesantes de iteración y experimentación.</a:t>
            </a:r>
          </a:p>
          <a:p>
            <a:pPr marL="628650" lvl="1" indent="-171450">
              <a:buFont typeface="Arial" panose="020B0604020202020204" pitchFamily="34" charset="0"/>
              <a:buChar char="•"/>
            </a:pPr>
            <a:r>
              <a:rPr lang="es-ES" sz="1200" b="0" u="none" kern="1200" dirty="0">
                <a:solidFill>
                  <a:schemeClr val="tx1"/>
                </a:solidFill>
                <a:effectLst/>
                <a:latin typeface="+mn-lt"/>
              </a:rPr>
              <a:t>Explique a los participantes que pueden jugar con “Minecraft </a:t>
            </a:r>
            <a:r>
              <a:rPr lang="es-ES" sz="1200" b="0" u="none" kern="1200" dirty="0" err="1">
                <a:solidFill>
                  <a:schemeClr val="tx1"/>
                </a:solidFill>
                <a:effectLst/>
                <a:latin typeface="+mn-lt"/>
              </a:rPr>
              <a:t>Hour</a:t>
            </a:r>
            <a:r>
              <a:rPr lang="es-ES" sz="1200" b="0" u="none" kern="1200" dirty="0">
                <a:solidFill>
                  <a:schemeClr val="tx1"/>
                </a:solidFill>
                <a:effectLst/>
                <a:latin typeface="+mn-lt"/>
              </a:rPr>
              <a:t> </a:t>
            </a:r>
            <a:r>
              <a:rPr lang="es-ES" sz="1200" b="0" u="none" kern="1200" dirty="0" err="1">
                <a:solidFill>
                  <a:schemeClr val="tx1"/>
                </a:solidFill>
                <a:effectLst/>
                <a:latin typeface="+mn-lt"/>
              </a:rPr>
              <a:t>of</a:t>
            </a:r>
            <a:r>
              <a:rPr lang="es-ES" sz="1200" b="0" u="none" kern="1200" dirty="0">
                <a:solidFill>
                  <a:schemeClr val="tx1"/>
                </a:solidFill>
                <a:effectLst/>
                <a:latin typeface="+mn-lt"/>
              </a:rPr>
              <a:t> </a:t>
            </a:r>
            <a:r>
              <a:rPr lang="es-ES" sz="1200" b="0" u="none" kern="1200" dirty="0" err="1">
                <a:solidFill>
                  <a:schemeClr val="tx1"/>
                </a:solidFill>
                <a:effectLst/>
                <a:latin typeface="+mn-lt"/>
              </a:rPr>
              <a:t>Code</a:t>
            </a:r>
            <a:r>
              <a:rPr lang="es-ES" sz="1200" baseline="30000" dirty="0" err="1">
                <a:solidFill>
                  <a:schemeClr val="bg1"/>
                </a:solidFill>
                <a:latin typeface="Segoe UI Light" panose="020B0502040204020203" pitchFamily="34" charset="0"/>
              </a:rPr>
              <a:t>TM</a:t>
            </a:r>
            <a:r>
              <a:rPr lang="es-ES" sz="1200" b="0" u="none" kern="1200" dirty="0">
                <a:solidFill>
                  <a:schemeClr val="tx1"/>
                </a:solidFill>
                <a:effectLst/>
                <a:latin typeface="+mn-lt"/>
              </a:rPr>
              <a:t> </a:t>
            </a:r>
            <a:r>
              <a:rPr lang="es-ES" sz="1200" b="0" u="none" kern="1200" dirty="0" err="1">
                <a:solidFill>
                  <a:schemeClr val="tx1"/>
                </a:solidFill>
                <a:effectLst/>
                <a:latin typeface="+mn-lt"/>
              </a:rPr>
              <a:t>Adventurer</a:t>
            </a:r>
            <a:r>
              <a:rPr lang="es-ES" sz="1200" b="0" u="none" kern="1200" dirty="0">
                <a:solidFill>
                  <a:schemeClr val="tx1"/>
                </a:solidFill>
                <a:effectLst/>
                <a:latin typeface="+mn-lt"/>
              </a:rPr>
              <a:t>” o con “Minecraft </a:t>
            </a:r>
            <a:r>
              <a:rPr lang="es-ES" sz="1200" b="0" u="none" kern="1200" dirty="0" err="1">
                <a:solidFill>
                  <a:schemeClr val="tx1"/>
                </a:solidFill>
                <a:effectLst/>
                <a:latin typeface="+mn-lt"/>
              </a:rPr>
              <a:t>Hour</a:t>
            </a:r>
            <a:r>
              <a:rPr lang="es-ES" sz="1200" b="0" u="none" kern="1200" dirty="0">
                <a:solidFill>
                  <a:schemeClr val="tx1"/>
                </a:solidFill>
                <a:effectLst/>
                <a:latin typeface="+mn-lt"/>
              </a:rPr>
              <a:t> </a:t>
            </a:r>
            <a:r>
              <a:rPr lang="es-ES" sz="1200" b="0" u="none" kern="1200" dirty="0" err="1">
                <a:solidFill>
                  <a:schemeClr val="tx1"/>
                </a:solidFill>
                <a:effectLst/>
                <a:latin typeface="+mn-lt"/>
              </a:rPr>
              <a:t>of</a:t>
            </a:r>
            <a:r>
              <a:rPr lang="es-ES" sz="1200" b="0" u="none" kern="1200" dirty="0">
                <a:solidFill>
                  <a:schemeClr val="tx1"/>
                </a:solidFill>
                <a:effectLst/>
                <a:latin typeface="+mn-lt"/>
              </a:rPr>
              <a:t> </a:t>
            </a:r>
            <a:r>
              <a:rPr lang="es-ES" sz="1200" b="0" u="none" kern="1200" dirty="0" err="1">
                <a:solidFill>
                  <a:schemeClr val="tx1"/>
                </a:solidFill>
                <a:effectLst/>
                <a:latin typeface="+mn-lt"/>
              </a:rPr>
              <a:t>Code</a:t>
            </a:r>
            <a:r>
              <a:rPr lang="es-ES" sz="1200" baseline="30000" dirty="0" err="1">
                <a:solidFill>
                  <a:schemeClr val="bg1"/>
                </a:solidFill>
                <a:latin typeface="Segoe UI Light" panose="020B0502040204020203" pitchFamily="34" charset="0"/>
              </a:rPr>
              <a:t>TM</a:t>
            </a:r>
            <a:r>
              <a:rPr lang="es-ES" sz="1200" b="0" u="none" kern="1200" dirty="0">
                <a:solidFill>
                  <a:schemeClr val="tx1"/>
                </a:solidFill>
                <a:effectLst/>
                <a:latin typeface="+mn-lt"/>
              </a:rPr>
              <a:t> </a:t>
            </a:r>
            <a:r>
              <a:rPr lang="es-ES" sz="1200" b="0" u="none" kern="1200" dirty="0" err="1">
                <a:solidFill>
                  <a:schemeClr val="tx1"/>
                </a:solidFill>
                <a:effectLst/>
                <a:latin typeface="+mn-lt"/>
              </a:rPr>
              <a:t>Designer</a:t>
            </a:r>
            <a:r>
              <a:rPr lang="es-ES" sz="1200" b="0" u="none" kern="1200" dirty="0">
                <a:solidFill>
                  <a:schemeClr val="tx1"/>
                </a:solidFill>
                <a:effectLst/>
                <a:latin typeface="+mn-lt"/>
              </a:rPr>
              <a:t>”.</a:t>
            </a:r>
            <a:endParaRPr lang="es-ES" b="0" u="none" dirty="0"/>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s-ES"/>
          </a:p>
        </p:txBody>
      </p:sp>
    </p:spTree>
    <p:extLst>
      <p:ext uri="{BB962C8B-B14F-4D97-AF65-F5344CB8AC3E}">
        <p14:creationId xmlns:p14="http://schemas.microsoft.com/office/powerpoint/2010/main" val="255513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0" u="none" dirty="0"/>
              <a:t>“¡Muy bien! “¡Muy bien! ¡Solo os quedan 5 minutos para terminar! </a:t>
            </a:r>
          </a:p>
          <a:p>
            <a:r>
              <a:rPr lang="es-ES" b="0" u="none" dirty="0"/>
              <a:t>[si el acceso a los dispositivos y a Internet funciona correctamente] Y recordad que podréis continuar aprendiendo a codificar con Minecraft más tarde”.</a:t>
            </a:r>
          </a:p>
          <a:p>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0" u="none" dirty="0"/>
              <a:t>Avisar a los participantes que el tiempo casi ha concluido y que el tutorial está por terminar.</a:t>
            </a:r>
          </a:p>
          <a:p>
            <a:endParaRPr lang="es-ES" b="1"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s-ES"/>
          </a:p>
        </p:txBody>
      </p:sp>
    </p:spTree>
    <p:extLst>
      <p:ext uri="{BB962C8B-B14F-4D97-AF65-F5344CB8AC3E}">
        <p14:creationId xmlns:p14="http://schemas.microsoft.com/office/powerpoint/2010/main" val="19610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b="0" u="none" baseline="0" dirty="0"/>
          </a:p>
          <a:p>
            <a:r>
              <a:rPr lang="es-ES" b="0" u="none" baseline="0" dirty="0"/>
              <a:t>“Volvamos a la conversación que tuvimos al principio. ¿Han cambiado vuestras opiniones sobre la codificación?”</a:t>
            </a:r>
          </a:p>
          <a:p>
            <a:pPr marL="628650" lvl="1" indent="-171450">
              <a:buFont typeface="Arial"/>
              <a:buChar char="•"/>
            </a:pPr>
            <a:r>
              <a:rPr lang="es-ES" dirty="0"/>
              <a:t>¿Cómo responderíais a la pregunta “¿Qué es la codificación” si os lo preguntase un familiar o amigo?</a:t>
            </a:r>
          </a:p>
          <a:p>
            <a:pPr marL="628650" lvl="1" indent="-171450">
              <a:buFont typeface="Arial"/>
              <a:buChar char="•"/>
            </a:pPr>
            <a:r>
              <a:rPr lang="es-ES" dirty="0"/>
              <a:t>¿Qué habéis aprendido?</a:t>
            </a:r>
          </a:p>
          <a:p>
            <a:pPr marL="628650" lvl="1" indent="-171450">
              <a:buFont typeface="Arial"/>
              <a:buChar char="•"/>
            </a:pPr>
            <a:r>
              <a:rPr lang="es-ES" dirty="0"/>
              <a:t>¿Qué es lo que os resultó más difícil? ¿Qué hicisteis cuando os quedasteis atascados? ¿Y eso por qué es importante? [motiva la perseverancia]</a:t>
            </a:r>
          </a:p>
          <a:p>
            <a:pPr marL="628650" lvl="1" indent="-171450">
              <a:buFont typeface="Arial"/>
              <a:buChar char="•"/>
            </a:pPr>
            <a:r>
              <a:rPr lang="es-ES" dirty="0"/>
              <a:t>¿Por qué es creativa la codificación? [conectar la codificación con otras formas de ser creativos, como cantar, bailar, crear, etc.]</a:t>
            </a:r>
          </a:p>
          <a:p>
            <a:pPr marL="628650" lvl="1" indent="-171450">
              <a:buFont typeface="Arial"/>
              <a:buChar char="•"/>
            </a:pPr>
            <a:r>
              <a:rPr lang="es-ES" dirty="0"/>
              <a:t>¿Quién puede trabajar en la codificación? [desmentir los mitos que dicen que es para chicos, los que son buenos en matemáticas, etc.]</a:t>
            </a:r>
          </a:p>
          <a:p>
            <a:pPr marL="628650" lvl="1" indent="-171450">
              <a:buFont typeface="Arial"/>
              <a:buChar char="•"/>
            </a:pPr>
            <a:r>
              <a:rPr lang="es-ES" dirty="0"/>
              <a:t>¿Qué ideas se os han ocurrido sobre cómo utilizar la codificación para crear cosas divertidas e interesantes?</a:t>
            </a:r>
          </a:p>
          <a:p>
            <a:endParaRPr lang="es-ES" b="1" u="sng" dirty="0"/>
          </a:p>
          <a:p>
            <a:r>
              <a:rPr lang="es-ES" b="1" u="sng" dirty="0"/>
              <a:t>OBJETIVO DE LA DIAPOSITIVA:</a:t>
            </a:r>
          </a:p>
          <a:p>
            <a:endParaRPr lang="es-ES" b="1" dirty="0"/>
          </a:p>
          <a:p>
            <a:r>
              <a:rPr lang="es-ES" b="0" dirty="0"/>
              <a:t>Volver a la pregunta inicial y ver cómo han cambiado las ideas preconcebidas de los participantes acerca de la codificación. </a:t>
            </a:r>
            <a:r>
              <a:rPr lang="es-ES" dirty="0"/>
              <a:t>Esta pregunta sirve para recapitular y confirmar que los participantes han captado el mensaje y que lo que han hecho durante la sesión es correcto.</a:t>
            </a:r>
            <a:r>
              <a:rPr lang="es-ES" kern="1200" dirty="0">
                <a:effectLst/>
                <a:latin typeface="+mn-lt"/>
              </a:rPr>
              <a:t> Les servirá como refuerzo y confirmará que lo que han inferido es correcto, proceso que les ayudará a interiorizar lo aprendido.</a:t>
            </a:r>
            <a:r>
              <a:rPr lang="es-ES" dirty="0"/>
              <a:t> </a:t>
            </a:r>
            <a:endParaRPr lang="es-ES" b="0" dirty="0"/>
          </a:p>
          <a:p>
            <a:endParaRPr lang="es-E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s-ES"/>
          </a:p>
        </p:txBody>
      </p:sp>
    </p:spTree>
    <p:extLst>
      <p:ext uri="{BB962C8B-B14F-4D97-AF65-F5344CB8AC3E}">
        <p14:creationId xmlns:p14="http://schemas.microsoft.com/office/powerpoint/2010/main" val="43702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2546350" y="525463"/>
            <a:ext cx="4203700" cy="2628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6" name="Shape 416"/>
          <p:cNvSpPr txBox="1">
            <a:spLocks noGrp="1"/>
          </p:cNvSpPr>
          <p:nvPr>
            <p:ph type="body" idx="1"/>
          </p:nvPr>
        </p:nvSpPr>
        <p:spPr>
          <a:xfrm>
            <a:off x="929644" y="3329942"/>
            <a:ext cx="7437119" cy="3154679"/>
          </a:xfrm>
          <a:prstGeom prst="rect">
            <a:avLst/>
          </a:prstGeom>
          <a:noFill/>
          <a:ln>
            <a:noFill/>
          </a:ln>
        </p:spPr>
        <p:txBody>
          <a:bodyPr lIns="93150" tIns="46550" rIns="93150" bIns="46550" anchor="t" anchorCtr="0">
            <a:noAutofit/>
          </a:bodyPr>
          <a:lstStyle/>
          <a:p>
            <a:pPr rtl="0"/>
            <a:r>
              <a:rPr lang="es-ES" sz="1200" b="1" i="0" u="sng" strike="noStrike" kern="1200" cap="none" dirty="0">
                <a:solidFill>
                  <a:schemeClr val="dk1"/>
                </a:solidFill>
                <a:effectLst/>
                <a:latin typeface="Calibri"/>
                <a:sym typeface="Calibri"/>
              </a:rPr>
              <a:t>OBJETIVO DE LA DIAPOSITIVA:</a:t>
            </a:r>
            <a:r>
              <a:rPr lang="es-ES" dirty="0"/>
              <a:t> </a:t>
            </a:r>
            <a:r>
              <a:rPr lang="es-ES" sz="1200" b="0" i="0" u="none" strike="noStrike" kern="1200" cap="none" dirty="0">
                <a:solidFill>
                  <a:schemeClr val="dk1"/>
                </a:solidFill>
                <a:effectLst/>
                <a:latin typeface="Calibri"/>
                <a:sym typeface="Calibri"/>
              </a:rPr>
              <a:t>Clausurar la actividad con un mensaje entusiasta.</a:t>
            </a:r>
            <a:endParaRPr lang="es-ES" b="0" dirty="0">
              <a:effectLst/>
            </a:endParaRPr>
          </a:p>
          <a:p>
            <a:br>
              <a:rPr dirty="0"/>
            </a:br>
            <a:r>
              <a:rPr lang="es-ES" sz="1200" b="1" i="0" u="sng" strike="noStrike" kern="1200" cap="none" dirty="0">
                <a:solidFill>
                  <a:schemeClr val="dk1"/>
                </a:solidFill>
                <a:effectLst/>
                <a:latin typeface="Calibri"/>
                <a:sym typeface="Calibri"/>
              </a:rPr>
              <a:t>EJEMPLO DE GUION:</a:t>
            </a:r>
            <a:r>
              <a:rPr lang="es-ES" dirty="0"/>
              <a:t> </a:t>
            </a:r>
            <a:r>
              <a:rPr lang="es-ES" b="0" u="none" dirty="0"/>
              <a:t>“¡Enhorabuena! </a:t>
            </a:r>
            <a:r>
              <a:rPr lang="es-ES" dirty="0"/>
              <a:t>¡Hemos terminado el tutorial de </a:t>
            </a:r>
            <a:r>
              <a:rPr lang="es-ES" sz="1200" dirty="0" err="1">
                <a:solidFill>
                  <a:schemeClr val="bg1"/>
                </a:solidFill>
                <a:latin typeface="Segoe UI Light" panose="020B0502040204020203" pitchFamily="34" charset="0"/>
              </a:rPr>
              <a:t>Hour</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of</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Code</a:t>
            </a:r>
            <a:r>
              <a:rPr lang="es-ES" sz="1200" baseline="30000" dirty="0" err="1">
                <a:solidFill>
                  <a:schemeClr val="bg1"/>
                </a:solidFill>
                <a:latin typeface="Segoe UI Light" panose="020B0502040204020203" pitchFamily="34" charset="0"/>
              </a:rPr>
              <a:t>TM</a:t>
            </a:r>
            <a:r>
              <a:rPr lang="es-ES" dirty="0"/>
              <a:t> de este año!”</a:t>
            </a:r>
            <a:endParaRPr lang="es-ES" b="0" u="none" baseline="0" dirty="0"/>
          </a:p>
          <a:p>
            <a:br>
              <a:rPr lang="en-US" b="0" dirty="0">
                <a:effectLst/>
              </a:rPr>
            </a:br>
            <a:endParaRPr lang="es-ES" sz="1200" b="0" i="0" u="none" strike="noStrike" cap="none" dirty="0">
              <a:solidFill>
                <a:schemeClr val="dk1"/>
              </a:solidFill>
              <a:latin typeface="Calibri"/>
              <a:ea typeface="Calibri"/>
              <a:cs typeface="Calibri"/>
              <a:sym typeface="Calibri"/>
            </a:endParaRPr>
          </a:p>
        </p:txBody>
      </p:sp>
      <p:sp>
        <p:nvSpPr>
          <p:cNvPr id="417" name="Shape 417"/>
          <p:cNvSpPr txBox="1">
            <a:spLocks noGrp="1"/>
          </p:cNvSpPr>
          <p:nvPr>
            <p:ph type="sldNum" idx="12"/>
          </p:nvPr>
        </p:nvSpPr>
        <p:spPr>
          <a:xfrm>
            <a:off x="5265811" y="6658666"/>
            <a:ext cx="4028439" cy="350519"/>
          </a:xfrm>
          <a:prstGeom prst="rect">
            <a:avLst/>
          </a:prstGeom>
          <a:noFill/>
          <a:ln>
            <a:noFill/>
          </a:ln>
        </p:spPr>
        <p:txBody>
          <a:bodyPr lIns="93150" tIns="46550" rIns="93150" bIns="4655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830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“Ahora que sabéis cómo ser expertos en codificación, voy a recomendaros recursos adicionales. Aseguraos de apuntar estos enlaces y... ¡seguid codificando!”</a:t>
            </a:r>
          </a:p>
          <a:p>
            <a:endParaRPr lang="es-ES" b="1" u="sng" dirty="0"/>
          </a:p>
          <a:p>
            <a:r>
              <a:rPr lang="es-ES" b="1" u="sng" dirty="0"/>
              <a:t>OBJETIVO DE LA DIAPOSITIVA:</a:t>
            </a:r>
          </a:p>
          <a:p>
            <a:endParaRPr lang="es-ES" b="1" u="sng" dirty="0"/>
          </a:p>
          <a:p>
            <a:r>
              <a:rPr lang="es-ES" b="0" u="none" dirty="0"/>
              <a:t>Propiciar que los jóvenes avancen a la siguiente fase de la codificación.</a:t>
            </a:r>
          </a:p>
          <a:p>
            <a:endParaRPr lang="es-ES" b="0" u="none" baseline="0" dirty="0"/>
          </a:p>
          <a:p>
            <a:r>
              <a:rPr lang="es-ES" b="1" u="sng" baseline="0" dirty="0"/>
              <a:t>NOTA PARA EL INSTRUCTOR:</a:t>
            </a:r>
          </a:p>
          <a:p>
            <a:r>
              <a:rPr lang="es-ES" sz="1200" kern="1200" dirty="0">
                <a:solidFill>
                  <a:schemeClr val="tx1"/>
                </a:solidFill>
                <a:effectLst/>
                <a:latin typeface="+mn-lt"/>
              </a:rPr>
              <a:t>Los participantes podrán acceder a sus </a:t>
            </a:r>
            <a:r>
              <a:rPr lang="es-ES" sz="1200" b="1" kern="1200" dirty="0">
                <a:solidFill>
                  <a:schemeClr val="tx1"/>
                </a:solidFill>
                <a:effectLst/>
                <a:latin typeface="+mn-lt"/>
              </a:rPr>
              <a:t>certificados de </a:t>
            </a:r>
            <a:r>
              <a:rPr lang="es-ES" sz="1200" b="1" kern="1200" dirty="0" err="1">
                <a:solidFill>
                  <a:schemeClr val="tx1"/>
                </a:solidFill>
                <a:effectLst/>
                <a:latin typeface="+mn-lt"/>
              </a:rPr>
              <a:t>Hour</a:t>
            </a:r>
            <a:r>
              <a:rPr lang="es-ES" sz="1200" b="1" kern="1200" dirty="0">
                <a:solidFill>
                  <a:schemeClr val="tx1"/>
                </a:solidFill>
                <a:effectLst/>
                <a:latin typeface="+mn-lt"/>
              </a:rPr>
              <a:t> </a:t>
            </a:r>
            <a:r>
              <a:rPr lang="es-ES" sz="1200" b="1" kern="1200" dirty="0" err="1">
                <a:solidFill>
                  <a:schemeClr val="tx1"/>
                </a:solidFill>
                <a:effectLst/>
                <a:latin typeface="+mn-lt"/>
              </a:rPr>
              <a:t>of</a:t>
            </a:r>
            <a:r>
              <a:rPr lang="es-ES" sz="1200" b="1" kern="1200" dirty="0">
                <a:solidFill>
                  <a:schemeClr val="tx1"/>
                </a:solidFill>
                <a:effectLst/>
                <a:latin typeface="+mn-lt"/>
              </a:rPr>
              <a:t> </a:t>
            </a:r>
            <a:r>
              <a:rPr lang="es-ES" sz="1200" b="1" kern="1200" dirty="0" err="1">
                <a:solidFill>
                  <a:schemeClr val="tx1"/>
                </a:solidFill>
                <a:effectLst/>
                <a:latin typeface="+mn-lt"/>
              </a:rPr>
              <a:t>Code</a:t>
            </a:r>
            <a:r>
              <a:rPr lang="es-ES" sz="1200" b="1" kern="1200" baseline="30000" dirty="0" err="1">
                <a:solidFill>
                  <a:schemeClr val="tx1"/>
                </a:solidFill>
                <a:effectLst/>
                <a:latin typeface="+mn-lt"/>
              </a:rPr>
              <a:t>TM</a:t>
            </a:r>
            <a:r>
              <a:rPr lang="es-ES" sz="1200" kern="1200" dirty="0">
                <a:solidFill>
                  <a:schemeClr val="tx1"/>
                </a:solidFill>
                <a:effectLst/>
                <a:latin typeface="+mn-lt"/>
              </a:rPr>
              <a:t> en cualquier momento después de haber iniciado el tutorial, y tras el evento </a:t>
            </a:r>
            <a:r>
              <a:rPr lang="es-ES" sz="1200" kern="1200" dirty="0" err="1">
                <a:solidFill>
                  <a:schemeClr val="tx1"/>
                </a:solidFill>
                <a:effectLst/>
                <a:latin typeface="+mn-lt"/>
              </a:rPr>
              <a:t>Hour</a:t>
            </a:r>
            <a:r>
              <a:rPr lang="es-ES" sz="1200" kern="1200" dirty="0">
                <a:solidFill>
                  <a:schemeClr val="tx1"/>
                </a:solidFill>
                <a:effectLst/>
                <a:latin typeface="+mn-lt"/>
              </a:rPr>
              <a:t> </a:t>
            </a:r>
            <a:r>
              <a:rPr lang="es-ES" sz="1200" kern="1200" dirty="0" err="1">
                <a:solidFill>
                  <a:schemeClr val="tx1"/>
                </a:solidFill>
                <a:effectLst/>
                <a:latin typeface="+mn-lt"/>
              </a:rPr>
              <a:t>of</a:t>
            </a:r>
            <a:r>
              <a:rPr lang="es-ES" sz="1200" kern="1200" dirty="0">
                <a:solidFill>
                  <a:schemeClr val="tx1"/>
                </a:solidFill>
                <a:effectLst/>
                <a:latin typeface="+mn-lt"/>
              </a:rPr>
              <a:t> </a:t>
            </a:r>
            <a:r>
              <a:rPr lang="es-ES" sz="1200" kern="1200" dirty="0" err="1">
                <a:solidFill>
                  <a:schemeClr val="tx1"/>
                </a:solidFill>
                <a:effectLst/>
                <a:latin typeface="+mn-lt"/>
              </a:rPr>
              <a:t>Code</a:t>
            </a:r>
            <a:r>
              <a:rPr lang="es-ES" sz="1200" kern="1200" baseline="30000" dirty="0" err="1">
                <a:solidFill>
                  <a:schemeClr val="tx1"/>
                </a:solidFill>
                <a:effectLst/>
                <a:latin typeface="+mn-lt"/>
              </a:rPr>
              <a:t>TM</a:t>
            </a:r>
            <a:r>
              <a:rPr lang="es-ES" sz="1200" kern="1200" dirty="0">
                <a:solidFill>
                  <a:schemeClr val="tx1"/>
                </a:solidFill>
                <a:effectLst/>
                <a:latin typeface="+mn-lt"/>
              </a:rPr>
              <a:t>, en code.org.</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Ajuste lo que vaya a incluir en la diapositiva de recursos adicionales en función de las características de los participantes:</a:t>
            </a:r>
          </a:p>
          <a:p>
            <a:endParaRPr lang="es-ES" sz="1200" b="1" u="none" kern="1200" dirty="0">
              <a:solidFill>
                <a:schemeClr val="tx1"/>
              </a:solidFill>
              <a:effectLst/>
              <a:latin typeface="+mn-lt"/>
              <a:ea typeface="+mn-ea"/>
              <a:cs typeface="+mn-cs"/>
            </a:endParaRPr>
          </a:p>
          <a:p>
            <a:r>
              <a:rPr lang="es-ES" sz="1200" b="1" u="none" kern="1200" dirty="0">
                <a:solidFill>
                  <a:schemeClr val="tx1"/>
                </a:solidFill>
                <a:effectLst/>
                <a:latin typeface="+mn-lt"/>
              </a:rPr>
              <a:t>Los participantes pueden cargar sus codificaciones en Minecraft: </a:t>
            </a:r>
            <a:r>
              <a:rPr lang="es-ES" sz="1200" b="1" u="none" kern="1200" dirty="0" err="1">
                <a:solidFill>
                  <a:schemeClr val="tx1"/>
                </a:solidFill>
                <a:effectLst/>
                <a:latin typeface="+mn-lt"/>
              </a:rPr>
              <a:t>Education</a:t>
            </a:r>
            <a:r>
              <a:rPr lang="es-ES" sz="1200" b="1" u="none" kern="1200" dirty="0">
                <a:solidFill>
                  <a:schemeClr val="tx1"/>
                </a:solidFill>
                <a:effectLst/>
                <a:latin typeface="+mn-lt"/>
              </a:rPr>
              <a:t> </a:t>
            </a:r>
            <a:r>
              <a:rPr lang="es-ES" sz="1200" b="1" u="none" kern="1200" dirty="0" err="1">
                <a:solidFill>
                  <a:schemeClr val="tx1"/>
                </a:solidFill>
                <a:effectLst/>
                <a:latin typeface="+mn-lt"/>
              </a:rPr>
              <a:t>Edition</a:t>
            </a:r>
            <a:r>
              <a:rPr lang="es-ES" sz="1200" b="1" u="none" kern="1200" dirty="0">
                <a:solidFill>
                  <a:schemeClr val="tx1"/>
                </a:solidFill>
                <a:effectLst/>
                <a:latin typeface="+mn-lt"/>
              </a:rPr>
              <a:t> o Minecraft en Windows 10, si estuviese disponible.</a:t>
            </a:r>
          </a:p>
          <a:p>
            <a:r>
              <a:rPr lang="es-ES" sz="1200" b="0" u="none" kern="1200" dirty="0">
                <a:solidFill>
                  <a:schemeClr val="tx1"/>
                </a:solidFill>
                <a:effectLst/>
                <a:latin typeface="+mn-lt"/>
              </a:rPr>
              <a:t>Los participantes pueden utilizar </a:t>
            </a:r>
            <a:r>
              <a:rPr lang="es-ES" sz="1200" b="0" u="none" kern="1200" dirty="0" err="1">
                <a:solidFill>
                  <a:schemeClr val="tx1"/>
                </a:solidFill>
                <a:effectLst/>
                <a:latin typeface="+mn-lt"/>
              </a:rPr>
              <a:t>Code</a:t>
            </a:r>
            <a:r>
              <a:rPr lang="es-ES" sz="1200" b="0" u="none" kern="1200" dirty="0">
                <a:solidFill>
                  <a:schemeClr val="tx1"/>
                </a:solidFill>
                <a:effectLst/>
                <a:latin typeface="+mn-lt"/>
              </a:rPr>
              <a:t> Studio para exportar sus codificaciones al juego real y ver cómo cobran vida.</a:t>
            </a:r>
          </a:p>
          <a:p>
            <a:endParaRPr lang="es-ES"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rPr>
              <a:t>Explore Minecraft: </a:t>
            </a:r>
            <a:r>
              <a:rPr lang="es-ES" sz="1200" b="1" kern="1200" dirty="0" err="1">
                <a:solidFill>
                  <a:schemeClr val="tx1"/>
                </a:solidFill>
                <a:effectLst/>
                <a:latin typeface="+mn-lt"/>
              </a:rPr>
              <a:t>Education</a:t>
            </a:r>
            <a:r>
              <a:rPr lang="es-ES" sz="1200" b="1" kern="1200" dirty="0">
                <a:solidFill>
                  <a:schemeClr val="tx1"/>
                </a:solidFill>
                <a:effectLst/>
                <a:latin typeface="+mn-lt"/>
              </a:rPr>
              <a:t> </a:t>
            </a:r>
            <a:r>
              <a:rPr lang="es-ES" sz="1200" b="1" kern="1200" dirty="0" err="1">
                <a:solidFill>
                  <a:schemeClr val="tx1"/>
                </a:solidFill>
                <a:effectLst/>
                <a:latin typeface="+mn-lt"/>
              </a:rPr>
              <a:t>Edition</a:t>
            </a:r>
            <a:r>
              <a:rPr lang="es-ES" sz="1200" b="1" kern="1200" dirty="0">
                <a:solidFill>
                  <a:schemeClr val="tx1"/>
                </a:solidFill>
                <a:effectLst/>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Minecraft: </a:t>
            </a:r>
            <a:r>
              <a:rPr lang="es-ES" sz="1200" kern="1200" dirty="0" err="1">
                <a:solidFill>
                  <a:schemeClr val="tx1"/>
                </a:solidFill>
                <a:effectLst/>
                <a:latin typeface="+mn-lt"/>
              </a:rPr>
              <a:t>Education</a:t>
            </a:r>
            <a:r>
              <a:rPr lang="es-ES" sz="1200" kern="1200" dirty="0">
                <a:solidFill>
                  <a:schemeClr val="tx1"/>
                </a:solidFill>
                <a:effectLst/>
                <a:latin typeface="+mn-lt"/>
              </a:rPr>
              <a:t> </a:t>
            </a:r>
            <a:r>
              <a:rPr lang="es-ES" sz="1200" kern="1200" dirty="0" err="1">
                <a:solidFill>
                  <a:schemeClr val="tx1"/>
                </a:solidFill>
                <a:effectLst/>
                <a:latin typeface="+mn-lt"/>
              </a:rPr>
              <a:t>Edition</a:t>
            </a:r>
            <a:r>
              <a:rPr lang="es-ES" sz="1200" kern="1200" dirty="0">
                <a:solidFill>
                  <a:schemeClr val="tx1"/>
                </a:solidFill>
                <a:effectLst/>
                <a:latin typeface="+mn-lt"/>
              </a:rPr>
              <a:t> ha sido diseñado para instituciones educativas, e incluye herramientas para gestión de aulas, planes de lecciones, etc. </a:t>
            </a:r>
            <a:r>
              <a:rPr lang="es-ES" dirty="0"/>
              <a:t>Consulte más información en </a:t>
            </a:r>
            <a:r>
              <a:rPr lang="en-US" sz="1200" u="sng" kern="1200" dirty="0">
                <a:solidFill>
                  <a:schemeClr val="tx1"/>
                </a:solidFill>
                <a:effectLst/>
                <a:latin typeface="+mn-lt"/>
                <a:ea typeface="+mn-ea"/>
                <a:cs typeface="+mn-cs"/>
                <a:hlinkClick r:id="rId3"/>
              </a:rPr>
              <a:t>https://education.minecraft.net</a:t>
            </a:r>
            <a:r>
              <a:rPr lang="es-ES" dirty="0"/>
              <a:t>.</a:t>
            </a:r>
            <a:endParaRPr lang="es-E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kern="1200" dirty="0">
                <a:solidFill>
                  <a:schemeClr val="tx1"/>
                </a:solidFill>
                <a:effectLst/>
                <a:latin typeface="+mn-lt"/>
              </a:rPr>
              <a:t>Explore formas de propiciar las aptitudes digitales, desde los conocimientos básicos hasta la capacitación en ciencias informáticas en su comunidad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https://Microsoft.com/digitalskills  </a:t>
            </a:r>
          </a:p>
          <a:p>
            <a:endParaRPr lang="es-ES" b="0" u="none" dirty="0"/>
          </a:p>
          <a:p>
            <a:r>
              <a:rPr lang="es-ES" sz="1200" b="1" kern="1200" dirty="0">
                <a:solidFill>
                  <a:schemeClr val="tx1"/>
                </a:solidFill>
                <a:effectLst/>
                <a:latin typeface="+mn-lt"/>
              </a:rPr>
              <a:t>Code.org</a:t>
            </a:r>
            <a:r>
              <a:rPr lang="es-ES" dirty="0"/>
              <a:t> </a:t>
            </a:r>
            <a:r>
              <a:rPr lang="es-ES" sz="1200" b="1" kern="1200" dirty="0">
                <a:solidFill>
                  <a:schemeClr val="tx1"/>
                </a:solidFill>
                <a:effectLst/>
                <a:latin typeface="+mn-lt"/>
              </a:rPr>
              <a:t>(</a:t>
            </a:r>
            <a:r>
              <a:rPr lang="en-US" sz="1200" b="1" kern="1200" dirty="0">
                <a:solidFill>
                  <a:schemeClr val="tx1"/>
                </a:solidFill>
                <a:effectLst/>
                <a:latin typeface="+mn-lt"/>
                <a:ea typeface="+mn-ea"/>
                <a:cs typeface="+mn-cs"/>
                <a:hlinkClick r:id="rId4"/>
              </a:rPr>
              <a:t>https://code.org/educate</a:t>
            </a:r>
            <a:r>
              <a:rPr lang="es-ES" sz="1200" b="1" kern="1200" dirty="0">
                <a:solidFill>
                  <a:schemeClr val="tx1"/>
                </a:solidFill>
                <a:effectLst/>
                <a:latin typeface="+mn-lt"/>
              </a:rPr>
              <a:t>)</a:t>
            </a:r>
            <a:r>
              <a:rPr lang="es-ES" dirty="0"/>
              <a:t> Vaya más allá de </a:t>
            </a:r>
            <a:r>
              <a:rPr lang="es-ES" dirty="0" err="1"/>
              <a:t>Hour</a:t>
            </a:r>
            <a:r>
              <a:rPr lang="es-ES" dirty="0"/>
              <a:t> </a:t>
            </a:r>
            <a:r>
              <a:rPr lang="es-ES" dirty="0" err="1"/>
              <a:t>of</a:t>
            </a:r>
            <a:r>
              <a:rPr lang="es-ES" dirty="0"/>
              <a:t> </a:t>
            </a:r>
            <a:r>
              <a:rPr lang="es-ES" dirty="0" err="1"/>
              <a:t>Code</a:t>
            </a:r>
            <a:r>
              <a:rPr lang="es-ES" baseline="30000" dirty="0" err="1"/>
              <a:t>TM</a:t>
            </a:r>
            <a:r>
              <a:rPr lang="es-ES" dirty="0"/>
              <a:t> con las herramientas para educadores de Code.org.</a:t>
            </a:r>
            <a:r>
              <a:rPr lang="es-ES" sz="1200" kern="1200" dirty="0">
                <a:solidFill>
                  <a:schemeClr val="tx1"/>
                </a:solidFill>
                <a:effectLst/>
                <a:latin typeface="+mn-lt"/>
              </a:rPr>
              <a:t> No es necesaria experiencia para comenzar a enseñar ciencias de la informática a sus alumnos. Code.org ofrece planes de estudio y lecciones, programas de aprendizaje de excelente calidad profesional y multitud de excelentes herramientas para todos los niveles. ¡Todo lo que necesita y sin cargo! </a:t>
            </a:r>
            <a:r>
              <a:rPr lang="es-ES" dirty="0"/>
              <a:t>Vaya a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t>
            </a:r>
            <a:r>
              <a:rPr lang="es-ES" dirty="0"/>
              <a:t>y elija el nivel con que desee comenzar.</a:t>
            </a:r>
          </a:p>
          <a:p>
            <a:r>
              <a:rPr lang="es-ES" sz="1200" kern="1200" dirty="0">
                <a:solidFill>
                  <a:schemeClr val="tx1"/>
                </a:solidFill>
                <a:effectLst/>
                <a:latin typeface="+mn-lt"/>
              </a:rPr>
              <a:t> </a:t>
            </a:r>
          </a:p>
          <a:p>
            <a:r>
              <a:rPr lang="es-ES" sz="1200" b="1" kern="1200" dirty="0" err="1">
                <a:solidFill>
                  <a:schemeClr val="tx1"/>
                </a:solidFill>
                <a:effectLst/>
                <a:latin typeface="+mn-lt"/>
              </a:rPr>
              <a:t>Code</a:t>
            </a:r>
            <a:r>
              <a:rPr lang="es-ES" sz="1200" b="1" kern="1200" dirty="0">
                <a:solidFill>
                  <a:schemeClr val="tx1"/>
                </a:solidFill>
                <a:effectLst/>
                <a:latin typeface="+mn-lt"/>
              </a:rPr>
              <a:t> Studio (</a:t>
            </a:r>
            <a:r>
              <a:rPr lang="en-US" sz="1200" b="1" kern="1200" dirty="0">
                <a:solidFill>
                  <a:schemeClr val="tx1"/>
                </a:solidFill>
                <a:effectLst/>
                <a:latin typeface="+mn-lt"/>
                <a:ea typeface="+mn-ea"/>
                <a:cs typeface="+mn-cs"/>
                <a:hlinkClick r:id="rId6"/>
              </a:rPr>
              <a:t>https://studio.code.org</a:t>
            </a:r>
            <a:r>
              <a:rPr lang="es-ES" sz="1200" b="1" kern="1200" dirty="0">
                <a:solidFill>
                  <a:schemeClr val="tx1"/>
                </a:solidFill>
                <a:effectLst/>
                <a:latin typeface="+mn-lt"/>
              </a:rPr>
              <a:t>)</a:t>
            </a:r>
            <a:r>
              <a:rPr lang="es-ES" dirty="0"/>
              <a:t> ¿Lo pasó bien durante </a:t>
            </a:r>
            <a:r>
              <a:rPr lang="es-ES" dirty="0" err="1"/>
              <a:t>Hour</a:t>
            </a:r>
            <a:r>
              <a:rPr lang="es-ES" dirty="0"/>
              <a:t> </a:t>
            </a:r>
            <a:r>
              <a:rPr lang="es-ES" dirty="0" err="1"/>
              <a:t>of</a:t>
            </a:r>
            <a:r>
              <a:rPr lang="es-ES" dirty="0"/>
              <a:t> </a:t>
            </a:r>
            <a:r>
              <a:rPr lang="es-ES" dirty="0" err="1"/>
              <a:t>Code</a:t>
            </a:r>
            <a:r>
              <a:rPr lang="es-ES" baseline="30000" dirty="0" err="1"/>
              <a:t>TM</a:t>
            </a:r>
            <a:r>
              <a:rPr lang="es-ES" dirty="0"/>
              <a:t>?</a:t>
            </a:r>
            <a:r>
              <a:rPr lang="es-ES" sz="1200" kern="1200" dirty="0">
                <a:solidFill>
                  <a:schemeClr val="tx1"/>
                </a:solidFill>
                <a:effectLst/>
                <a:latin typeface="+mn-lt"/>
              </a:rPr>
              <a:t> ¡El mundo de las ciencias informáticas es ilimitado! </a:t>
            </a:r>
            <a:r>
              <a:rPr lang="es-ES" sz="1200" kern="1200" dirty="0" err="1">
                <a:solidFill>
                  <a:schemeClr val="tx1"/>
                </a:solidFill>
                <a:effectLst/>
                <a:latin typeface="+mn-lt"/>
              </a:rPr>
              <a:t>Code</a:t>
            </a:r>
            <a:r>
              <a:rPr lang="es-ES" sz="1200" kern="1200" dirty="0">
                <a:solidFill>
                  <a:schemeClr val="tx1"/>
                </a:solidFill>
                <a:effectLst/>
                <a:latin typeface="+mn-lt"/>
              </a:rPr>
              <a:t> Studio incluye rompecabezas, juegos y cursos para todas las edades. Aprenda a diseñar sus propios juegos y apps y compártalos con sus amigos. </a:t>
            </a:r>
            <a:r>
              <a:rPr lang="es-ES" dirty="0"/>
              <a:t>¡Vaya a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t>
            </a:r>
            <a:r>
              <a:rPr lang="es-ES" dirty="0"/>
              <a:t>y empiece hoy mismo!</a:t>
            </a:r>
          </a:p>
          <a:p>
            <a:endParaRPr lang="es-ES" b="1" dirty="0"/>
          </a:p>
          <a:p>
            <a:endParaRPr lang="es-E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s-ES"/>
          </a:p>
        </p:txBody>
      </p:sp>
    </p:spTree>
    <p:extLst>
      <p:ext uri="{BB962C8B-B14F-4D97-AF65-F5344CB8AC3E}">
        <p14:creationId xmlns:p14="http://schemas.microsoft.com/office/powerpoint/2010/main" val="35778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a:t>
            </a:r>
          </a:p>
          <a:p>
            <a:endParaRPr lang="es-ES" b="1" u="sng" dirty="0"/>
          </a:p>
          <a:p>
            <a:r>
              <a:rPr lang="es-ES" b="1" u="sng" dirty="0"/>
              <a:t>¡Bienvenidos!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dirty="0"/>
              <a:t>[Preséntese a la clase: diga quién es, qué hace y si está empleado en el sector tecnológico, dígales qué le entusiasma de </a:t>
            </a:r>
            <a:r>
              <a:rPr lang="es-ES" sz="1200" dirty="0" err="1">
                <a:solidFill>
                  <a:schemeClr val="bg1"/>
                </a:solidFill>
                <a:latin typeface="Segoe UI Light" panose="020B0502040204020203" pitchFamily="34" charset="0"/>
              </a:rPr>
              <a:t>Hour</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of</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Code</a:t>
            </a:r>
            <a:r>
              <a:rPr lang="es-ES" sz="1200" baseline="30000" dirty="0" err="1">
                <a:solidFill>
                  <a:schemeClr val="bg1"/>
                </a:solidFill>
                <a:latin typeface="Segoe UI Light" panose="020B0502040204020203" pitchFamily="34" charset="0"/>
              </a:rPr>
              <a:t>TM</a:t>
            </a:r>
            <a:r>
              <a:rPr lang="es-ES" sz="1200" baseline="0" dirty="0">
                <a:solidFill>
                  <a:schemeClr val="bg1"/>
                </a:solidFill>
                <a:latin typeface="Segoe UI Light" panose="020B0502040204020203" pitchFamily="34" charset="0"/>
              </a:rPr>
              <a:t>]</a:t>
            </a:r>
            <a:r>
              <a:rPr lang="es-ES" sz="1200" baseline="30000" dirty="0">
                <a:solidFill>
                  <a:schemeClr val="bg1"/>
                </a:solidFill>
                <a:latin typeface="Segoe UI Light" panose="020B0502040204020203" pitchFamily="34" charset="0"/>
              </a:rPr>
              <a:t> </a:t>
            </a:r>
            <a:endParaRPr lang="es-E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“En primer lugar veremos un breve vídeo que nos mostrará la popularidad que ha alcanzado la codificación en los últimos años y cómo la han abordado muchos jóvenes como vosotros”.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1" u="sng" baseline="0" dirty="0"/>
              <a:t>NOTA PARA EL INSTRUCTOR:</a:t>
            </a:r>
          </a:p>
          <a:p>
            <a:pPr marL="0" marR="0" indent="0" algn="l" defTabSz="914400" rtl="0" eaLnBrk="1" fontAlgn="auto" latinLnBrk="0" hangingPunct="1">
              <a:lnSpc>
                <a:spcPct val="100000"/>
              </a:lnSpc>
              <a:spcBef>
                <a:spcPts val="0"/>
              </a:spcBef>
              <a:spcAft>
                <a:spcPts val="0"/>
              </a:spcAft>
              <a:buClrTx/>
              <a:buSzTx/>
              <a:buFontTx/>
              <a:buNone/>
              <a:tabLst/>
              <a:defRPr/>
            </a:pPr>
            <a:r>
              <a:rPr lang="es-ES" b="0" u="none" baseline="0" dirty="0"/>
              <a:t>El vídeo se reproducirá automáticamente al pasar a la siguiente diapositiva. </a:t>
            </a:r>
            <a:endParaRPr lang="es-ES" b="1" u="sng" dirty="0"/>
          </a:p>
          <a:p>
            <a:endParaRPr lang="es-ES" b="1" u="sng" dirty="0"/>
          </a:p>
          <a:p>
            <a:endParaRPr lang="es-E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s-ES"/>
          </a:p>
        </p:txBody>
      </p:sp>
    </p:spTree>
    <p:extLst>
      <p:ext uri="{BB962C8B-B14F-4D97-AF65-F5344CB8AC3E}">
        <p14:creationId xmlns:p14="http://schemas.microsoft.com/office/powerpoint/2010/main" val="17040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EJEMPLO DE GUION: </a:t>
            </a:r>
          </a:p>
          <a:p>
            <a:endParaRPr lang="es-ES" b="1" u="sng" dirty="0"/>
          </a:p>
          <a:p>
            <a:endParaRPr lang="es-ES" b="1" u="sng" dirty="0"/>
          </a:p>
          <a:p>
            <a:r>
              <a:rPr lang="es-ES" b="1" u="sng" dirty="0"/>
              <a:t>OBJETIVO DE LA DIAPOSITIVA:</a:t>
            </a:r>
            <a:r>
              <a:rPr lang="es-ES" dirty="0"/>
              <a:t> </a:t>
            </a:r>
          </a:p>
          <a:p>
            <a:endParaRPr lang="es-ES" b="0" u="none" baseline="0" dirty="0"/>
          </a:p>
          <a:p>
            <a:r>
              <a:rPr lang="es-ES" b="0" u="none" baseline="0" dirty="0"/>
              <a:t>Clausurar el evento</a:t>
            </a:r>
          </a:p>
          <a:p>
            <a:endParaRPr lang="es-ES" b="1"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rPr>
              <a:t>Si se va a cambiar esta imagen, habrá que asegurarse de que la nueva se ajuste a los siguientes criterios: </a:t>
            </a:r>
            <a:endParaRPr lang="es-ES" dirty="0"/>
          </a:p>
          <a:p>
            <a:pPr marL="628650" lvl="1" indent="-171450">
              <a:buFont typeface="Arial"/>
              <a:buChar char="•"/>
            </a:pPr>
            <a:r>
              <a:rPr lang="es-ES" sz="1200" kern="1200" dirty="0">
                <a:solidFill>
                  <a:schemeClr val="tx1"/>
                </a:solidFill>
                <a:effectLst/>
                <a:latin typeface="+mn-lt"/>
              </a:rPr>
              <a:t>Incluir personas de ambos sexos </a:t>
            </a:r>
          </a:p>
          <a:p>
            <a:pPr marL="628650" lvl="1" indent="-171450">
              <a:buFont typeface="Arial"/>
              <a:buChar char="•"/>
            </a:pPr>
            <a:r>
              <a:rPr lang="es-ES" sz="1200" kern="1200" dirty="0">
                <a:solidFill>
                  <a:schemeClr val="tx1"/>
                </a:solidFill>
                <a:effectLst/>
                <a:latin typeface="+mn-lt"/>
              </a:rPr>
              <a:t>Mostrar participantes pasándoselo bien </a:t>
            </a:r>
            <a:endParaRPr lang="es-ES" dirty="0">
              <a:effectLst/>
            </a:endParaRPr>
          </a:p>
          <a:p>
            <a:pPr marL="628650" lvl="1" indent="-171450">
              <a:buFont typeface="Arial"/>
              <a:buChar char="•"/>
            </a:pPr>
            <a:r>
              <a:rPr lang="es-ES" sz="1200" kern="1200" dirty="0">
                <a:solidFill>
                  <a:schemeClr val="tx1"/>
                </a:solidFill>
                <a:effectLst/>
                <a:latin typeface="+mn-lt"/>
              </a:rPr>
              <a:t>Debe contener a un grupo, no solamente individuos </a:t>
            </a:r>
          </a:p>
          <a:p>
            <a:endParaRPr lang="es-ES" b="1" u="sng" dirty="0"/>
          </a:p>
          <a:p>
            <a:r>
              <a:rPr lang="es-ES" b="1" u="sng" dirty="0"/>
              <a:t>Copyright 2017: </a:t>
            </a:r>
          </a:p>
          <a:p>
            <a:r>
              <a:rPr lang="es-ES" sz="1200" kern="1200" dirty="0">
                <a:solidFill>
                  <a:schemeClr val="tx1"/>
                </a:solidFill>
                <a:effectLst/>
                <a:latin typeface="+mn-lt"/>
              </a:rPr>
              <a:t>Esta presentación se cede bajo licencia y no está permitida su venta. Se prohíbe la copia, adaptación, modificación, preparación de obras derivadas, distribución, exhibición pública, venta o uso de estos contenidos para fines comerciales sin la autorización previa por escrito de Microsoft </a:t>
            </a:r>
            <a:r>
              <a:rPr lang="es-ES" sz="1200" kern="1200" dirty="0" err="1">
                <a:solidFill>
                  <a:schemeClr val="tx1"/>
                </a:solidFill>
                <a:effectLst/>
                <a:latin typeface="+mn-lt"/>
              </a:rPr>
              <a:t>Corporation</a:t>
            </a:r>
            <a:r>
              <a:rPr lang="es-ES" sz="1200" kern="1200" dirty="0">
                <a:solidFill>
                  <a:schemeClr val="tx1"/>
                </a:solidFill>
                <a:effectLst/>
                <a:latin typeface="+mn-lt"/>
              </a:rPr>
              <a:t>. </a:t>
            </a:r>
          </a:p>
          <a:p>
            <a:r>
              <a:rPr lang="es-ES" sz="1200" kern="1200" dirty="0">
                <a:solidFill>
                  <a:schemeClr val="tx1"/>
                </a:solidFill>
                <a:effectLst/>
                <a:latin typeface="+mn-lt"/>
              </a:rPr>
              <a:t> </a:t>
            </a:r>
          </a:p>
          <a:p>
            <a:r>
              <a:rPr lang="es-ES" sz="1200" kern="1200" dirty="0">
                <a:solidFill>
                  <a:schemeClr val="tx1"/>
                </a:solidFill>
                <a:effectLst/>
                <a:latin typeface="+mn-lt"/>
              </a:rPr>
              <a:t>Esta presentación se facilita "tal cual". Microsoft declina otorgar cualquier tipo de garantía, tanto explícita como implícita. La información y los puntos de vista expresados en esta presentación, incluyendo las direcciones URL y otras referencias a sitios de Internet, podrán modificarse sin previo aviso. </a:t>
            </a:r>
          </a:p>
          <a:p>
            <a:r>
              <a:rPr lang="es-ES" sz="1200" kern="1200" dirty="0">
                <a:solidFill>
                  <a:schemeClr val="tx1"/>
                </a:solidFill>
                <a:effectLst/>
                <a:latin typeface="+mn-lt"/>
              </a:rPr>
              <a:t> </a:t>
            </a:r>
          </a:p>
          <a:p>
            <a:r>
              <a:rPr lang="es-ES" sz="1200" kern="1200" dirty="0">
                <a:solidFill>
                  <a:schemeClr val="tx1"/>
                </a:solidFill>
                <a:effectLst/>
                <a:latin typeface="+mn-lt"/>
              </a:rPr>
              <a:t>Algunos ejemplos se presentan exclusivamente a título informativo, y son ficticios. No se pretende, ni debe inferirse, ninguna asociación o relación con personas o situaciones reales. </a:t>
            </a:r>
          </a:p>
          <a:p>
            <a:r>
              <a:rPr lang="es-ES" sz="1200" kern="1200" dirty="0">
                <a:solidFill>
                  <a:schemeClr val="tx1"/>
                </a:solidFill>
                <a:effectLst/>
                <a:latin typeface="+mn-lt"/>
              </a:rPr>
              <a:t> </a:t>
            </a:r>
          </a:p>
          <a:p>
            <a:r>
              <a:rPr lang="es-ES" sz="1200" kern="1200" dirty="0">
                <a:solidFill>
                  <a:schemeClr val="tx1"/>
                </a:solidFill>
                <a:effectLst/>
                <a:latin typeface="+mn-lt"/>
              </a:rPr>
              <a:t>Se le autoriza a utilizar esta presentación a título personal y con aulas y alumnos como parte de las actividades de code.org y otros eventos de codificación.  Esta presentación no le otorga ningún derecho legal sobre ninguna propiedad intelectual o producto de Microsoft.</a:t>
            </a:r>
            <a:r>
              <a:rPr lang="en-US" sz="1200" kern="1200" dirty="0">
                <a:solidFill>
                  <a:schemeClr val="tx1"/>
                </a:solidFill>
                <a:effectLst/>
                <a:latin typeface="+mn-lt"/>
              </a:rPr>
              <a:t>
</a:t>
            </a:r>
            <a:endParaRPr lang="es-ES" sz="1200" kern="1200" dirty="0">
              <a:solidFill>
                <a:schemeClr val="tx1"/>
              </a:solidFill>
              <a:effectLst/>
              <a:latin typeface="+mn-lt"/>
            </a:endParaRPr>
          </a:p>
          <a:p>
            <a:r>
              <a:rPr lang="es-ES" dirty="0"/>
              <a:t>Microsoft y las marcas comerciales enumeradas en </a:t>
            </a:r>
            <a:r>
              <a:rPr lang="en-US" sz="1200" kern="1200" dirty="0">
                <a:solidFill>
                  <a:schemeClr val="tx1"/>
                </a:solidFill>
                <a:effectLst/>
                <a:latin typeface="+mn-lt"/>
                <a:ea typeface="+mn-ea"/>
                <a:cs typeface="+mn-cs"/>
                <a:hlinkClick r:id="rId3"/>
              </a:rPr>
              <a:t>http://www.microsoft.com/en-us/legal/intellectualproperty/trademarks/en-us.aspx </a:t>
            </a:r>
            <a:r>
              <a:rPr lang="es-ES" dirty="0"/>
              <a:t>son marcas comerciales del grupo Microsoft. </a:t>
            </a:r>
            <a:r>
              <a:rPr lang="es-ES" sz="1200" kern="1200" dirty="0">
                <a:solidFill>
                  <a:schemeClr val="tx1"/>
                </a:solidFill>
                <a:effectLst/>
                <a:latin typeface="+mn-lt"/>
              </a:rPr>
              <a:t>Todas las demás marcas son propiedad de sus respectivos titulares.</a:t>
            </a:r>
          </a:p>
          <a:p>
            <a:endParaRPr lang="es-ES"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mn-lt"/>
              </a:rPr>
              <a:t>© Code.org, 2017. Code.org®, el logotipo de CODE y </a:t>
            </a:r>
            <a:r>
              <a:rPr kumimoji="0" lang="es-ES" sz="1200" b="0" i="0" u="none" strike="noStrike" kern="1200" cap="none" spc="0" normalizeH="0" baseline="0" noProof="0" dirty="0" err="1">
                <a:ln>
                  <a:noFill/>
                </a:ln>
                <a:solidFill>
                  <a:prstClr val="black"/>
                </a:solidFill>
                <a:effectLst/>
                <a:uLnTx/>
                <a:uFillTx/>
                <a:latin typeface="+mn-lt"/>
              </a:rPr>
              <a:t>Hour</a:t>
            </a:r>
            <a:r>
              <a:rPr kumimoji="0" lang="es-ES" sz="1200" b="0" i="0" u="none" strike="noStrike" kern="1200" cap="none" spc="0" normalizeH="0" baseline="0" noProof="0" dirty="0">
                <a:ln>
                  <a:noFill/>
                </a:ln>
                <a:solidFill>
                  <a:prstClr val="black"/>
                </a:solidFill>
                <a:effectLst/>
                <a:uLnTx/>
                <a:uFillTx/>
                <a:latin typeface="+mn-lt"/>
              </a:rPr>
              <a:t> </a:t>
            </a:r>
            <a:r>
              <a:rPr kumimoji="0" lang="es-ES" sz="1200" b="0" i="0" u="none" strike="noStrike" kern="1200" cap="none" spc="0" normalizeH="0" baseline="0" noProof="0" dirty="0" err="1">
                <a:ln>
                  <a:noFill/>
                </a:ln>
                <a:solidFill>
                  <a:prstClr val="black"/>
                </a:solidFill>
                <a:effectLst/>
                <a:uLnTx/>
                <a:uFillTx/>
                <a:latin typeface="+mn-lt"/>
              </a:rPr>
              <a:t>of</a:t>
            </a:r>
            <a:r>
              <a:rPr kumimoji="0" lang="es-ES" sz="1200" b="0" i="0" u="none" strike="noStrike" kern="1200" cap="none" spc="0" normalizeH="0" baseline="0" noProof="0" dirty="0">
                <a:ln>
                  <a:noFill/>
                </a:ln>
                <a:solidFill>
                  <a:prstClr val="black"/>
                </a:solidFill>
                <a:effectLst/>
                <a:uLnTx/>
                <a:uFillTx/>
                <a:latin typeface="+mn-lt"/>
              </a:rPr>
              <a:t> </a:t>
            </a:r>
            <a:r>
              <a:rPr kumimoji="0" lang="es-ES" sz="1200" b="0" i="0" u="none" strike="noStrike" kern="1200" cap="none" spc="0" normalizeH="0" baseline="0" noProof="0" dirty="0" err="1">
                <a:ln>
                  <a:noFill/>
                </a:ln>
                <a:solidFill>
                  <a:prstClr val="black"/>
                </a:solidFill>
                <a:effectLst/>
                <a:uLnTx/>
                <a:uFillTx/>
                <a:latin typeface="+mn-lt"/>
              </a:rPr>
              <a:t>Code</a:t>
            </a:r>
            <a:r>
              <a:rPr kumimoji="0" lang="es-ES" sz="1200" b="0" i="0" u="none" strike="noStrike" kern="1200" cap="none" spc="0" normalizeH="0" baseline="0" noProof="0" dirty="0">
                <a:ln>
                  <a:noFill/>
                </a:ln>
                <a:solidFill>
                  <a:prstClr val="black"/>
                </a:solidFill>
                <a:effectLst/>
                <a:uLnTx/>
                <a:uFillTx/>
                <a:latin typeface="+mn-lt"/>
              </a:rPr>
              <a:t>® son marcas comerciales de Code.org</a:t>
            </a: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err="1">
                <a:ln>
                  <a:noFill/>
                </a:ln>
                <a:solidFill>
                  <a:prstClr val="black"/>
                </a:solidFill>
                <a:effectLst/>
                <a:uLnTx/>
                <a:uFillTx/>
                <a:latin typeface="+mn-lt"/>
              </a:rPr>
              <a:t>Mojang</a:t>
            </a:r>
            <a:r>
              <a:rPr kumimoji="0" lang="es-ES" sz="1200" b="0" i="0" u="none" strike="noStrike" kern="1200" cap="none" spc="0" normalizeH="0" baseline="0" noProof="0" dirty="0">
                <a:ln>
                  <a:noFill/>
                </a:ln>
                <a:solidFill>
                  <a:prstClr val="black"/>
                </a:solidFill>
                <a:effectLst/>
                <a:uLnTx/>
                <a:uFillTx/>
                <a:latin typeface="+mn-lt"/>
              </a:rPr>
              <a:t> © 2017. </a:t>
            </a:r>
            <a:r>
              <a:rPr kumimoji="0" lang="es-ES" sz="1200" b="0" i="0" u="none" strike="noStrike" kern="1200" cap="none" spc="0" normalizeH="0" baseline="0" noProof="0" dirty="0" err="1">
                <a:ln>
                  <a:noFill/>
                </a:ln>
                <a:solidFill>
                  <a:prstClr val="black"/>
                </a:solidFill>
                <a:effectLst/>
                <a:uLnTx/>
                <a:uFillTx/>
                <a:latin typeface="+mn-lt"/>
              </a:rPr>
              <a:t>Mojang</a:t>
            </a:r>
            <a:r>
              <a:rPr kumimoji="0" lang="es-ES" sz="1200" b="0" i="0" u="none" strike="noStrike" kern="1200" cap="none" spc="0" normalizeH="0" baseline="0" noProof="0" dirty="0">
                <a:ln>
                  <a:noFill/>
                </a:ln>
                <a:solidFill>
                  <a:prstClr val="black"/>
                </a:solidFill>
                <a:effectLst/>
                <a:uLnTx/>
                <a:uFillTx/>
                <a:latin typeface="+mn-lt"/>
              </a:rPr>
              <a:t> © 2017. "Minecraft" es una marca comercial de </a:t>
            </a:r>
            <a:r>
              <a:rPr kumimoji="0" lang="es-ES" sz="1200" b="0" i="0" u="none" strike="noStrike" kern="1200" cap="none" spc="0" normalizeH="0" baseline="0" noProof="0" dirty="0" err="1">
                <a:ln>
                  <a:noFill/>
                </a:ln>
                <a:solidFill>
                  <a:prstClr val="black"/>
                </a:solidFill>
                <a:effectLst/>
                <a:uLnTx/>
                <a:uFillTx/>
                <a:latin typeface="+mn-lt"/>
              </a:rPr>
              <a:t>Mojang</a:t>
            </a:r>
            <a:r>
              <a:rPr kumimoji="0" lang="es-ES" sz="1200" b="0" i="0" u="none" strike="noStrike" kern="1200" cap="none" spc="0" normalizeH="0" baseline="0" noProof="0" dirty="0">
                <a:ln>
                  <a:noFill/>
                </a:ln>
                <a:solidFill>
                  <a:prstClr val="black"/>
                </a:solidFill>
                <a:effectLst/>
                <a:uLnTx/>
                <a:uFillTx/>
                <a:latin typeface="+mn-lt"/>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black"/>
                </a:solidFill>
                <a:effectLst/>
                <a:uLnTx/>
                <a:uFillTx/>
                <a:latin typeface="+mn-lt"/>
              </a:rPr>
              <a:t>© 2017 Microsoft </a:t>
            </a:r>
            <a:r>
              <a:rPr kumimoji="0" lang="es-ES" sz="1200" b="0" i="0" u="none" strike="noStrike" kern="1200" cap="none" spc="0" normalizeH="0" baseline="0" noProof="0" dirty="0" err="1">
                <a:ln>
                  <a:noFill/>
                </a:ln>
                <a:solidFill>
                  <a:prstClr val="black"/>
                </a:solidFill>
                <a:effectLst/>
                <a:uLnTx/>
                <a:uFillTx/>
                <a:latin typeface="+mn-lt"/>
              </a:rPr>
              <a:t>Corporation</a:t>
            </a:r>
            <a:r>
              <a:rPr kumimoji="0" lang="es-ES" sz="1200" b="0" i="0" u="none" strike="noStrike" kern="1200" cap="none" spc="0" normalizeH="0" baseline="0" noProof="0" dirty="0">
                <a:ln>
                  <a:noFill/>
                </a:ln>
                <a:solidFill>
                  <a:prstClr val="black"/>
                </a:solidFill>
                <a:effectLst/>
                <a:uLnTx/>
                <a:uFillTx/>
                <a:latin typeface="+mn-lt"/>
              </a:rPr>
              <a:t>. Todos los derechos reservados.</a:t>
            </a:r>
          </a:p>
          <a:p>
            <a:pPr marL="457200" lvl="1" indent="0">
              <a:buFont typeface="Arial"/>
              <a:buNone/>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s-ES"/>
          </a:p>
        </p:txBody>
      </p:sp>
    </p:spTree>
    <p:extLst>
      <p:ext uri="{BB962C8B-B14F-4D97-AF65-F5344CB8AC3E}">
        <p14:creationId xmlns:p14="http://schemas.microsoft.com/office/powerpoint/2010/main" val="290476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u="sng" dirty="0"/>
              <a:t>OBJETIVO DE LA DIAPOSITIVA:</a:t>
            </a:r>
          </a:p>
          <a:p>
            <a:endParaRPr lang="es-ES" b="1" u="sng"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b="0" u="none" baseline="0" dirty="0"/>
              <a:t>Conseguir que los jóvenes se sientan entusiasmados por el tutorial de</a:t>
            </a:r>
            <a:r>
              <a:rPr lang="es-ES" dirty="0"/>
              <a:t> </a:t>
            </a:r>
            <a:r>
              <a:rPr lang="es-ES" sz="1200" dirty="0" err="1">
                <a:solidFill>
                  <a:schemeClr val="bg1"/>
                </a:solidFill>
                <a:latin typeface="Segoe UI Light" panose="020B0502040204020203" pitchFamily="34" charset="0"/>
              </a:rPr>
              <a:t>Hour</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of</a:t>
            </a:r>
            <a:r>
              <a:rPr lang="es-ES" sz="1200" dirty="0">
                <a:solidFill>
                  <a:schemeClr val="bg1"/>
                </a:solidFill>
                <a:latin typeface="Segoe UI Light" panose="020B0502040204020203" pitchFamily="34" charset="0"/>
              </a:rPr>
              <a:t> </a:t>
            </a:r>
            <a:r>
              <a:rPr lang="es-ES" sz="1200" dirty="0" err="1">
                <a:solidFill>
                  <a:schemeClr val="bg1"/>
                </a:solidFill>
                <a:latin typeface="Segoe UI Light" panose="020B0502040204020203" pitchFamily="34" charset="0"/>
              </a:rPr>
              <a:t>Code</a:t>
            </a:r>
            <a:r>
              <a:rPr lang="es-ES" sz="1200" baseline="30000" dirty="0" err="1">
                <a:solidFill>
                  <a:schemeClr val="bg1"/>
                </a:solidFill>
                <a:latin typeface="Segoe UI Light" panose="020B0502040204020203" pitchFamily="34" charset="0"/>
              </a:rPr>
              <a:t>TM</a:t>
            </a:r>
            <a:r>
              <a:rPr lang="es-ES" dirty="0"/>
              <a:t>.</a:t>
            </a:r>
            <a:endParaRPr lang="es-ES" b="1" u="sng" dirty="0"/>
          </a:p>
          <a:p>
            <a:endParaRPr lang="es-ES" b="1" u="sng" dirty="0"/>
          </a:p>
          <a:p>
            <a:r>
              <a:rPr lang="es-ES" b="1" u="sng" dirty="0"/>
              <a:t>INSTRUCCIONES RELATIVAS A LAS IMÁGENES DE ESTA DIAPOSITIVA:</a:t>
            </a:r>
            <a:endParaRPr lang="es-ES" sz="1200" u="sng"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dirty="0"/>
              <a:t>El vídeo debería reproducirse automáticamente. </a:t>
            </a:r>
          </a:p>
          <a:p>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Si prefiere cambiar el idioma o los subtítulos, puede hacerlo a través del siguiente enlace. Para ello, haga clic en el icono de ‘ajustes’, en la esquina inferior derecha del vídeo. Es posible que tenga que volver a incrustar el enlace: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rPr>
              <a:t>Puede encontrar otros vídeos en code.org. Puede sustituir este vídeo si busca transmitir a los participantes un mensaje distinto.</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s-ES"/>
          </a:p>
        </p:txBody>
      </p:sp>
    </p:spTree>
    <p:extLst>
      <p:ext uri="{BB962C8B-B14F-4D97-AF65-F5344CB8AC3E}">
        <p14:creationId xmlns:p14="http://schemas.microsoft.com/office/powerpoint/2010/main" val="3842005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endParaRPr lang="es-ES" sz="1200" kern="1200" dirty="0">
              <a:solidFill>
                <a:schemeClr val="tx1"/>
              </a:solidFill>
              <a:effectLst/>
              <a:latin typeface="+mn-lt"/>
              <a:ea typeface="+mn-ea"/>
              <a:cs typeface="+mn-cs"/>
            </a:endParaRPr>
          </a:p>
          <a:p>
            <a:r>
              <a:rPr lang="es-ES" b="0" u="none" dirty="0"/>
              <a:t>“¿En qué pensamos cuando escuchamos ‘código’ y ‘codificación’? ¿Acaso se trata de secretos, como un código secreto? ¿Qué tipo de persona pensáis que son las que codifican? ¡Vamos, dad rienda suelta a vuestra imaginación!”</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OBJETIVO DE LA DIAPOSITIVA:</a:t>
            </a:r>
            <a:r>
              <a:rPr lang="es-E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baseline="0" dirty="0"/>
              <a:t>Esta diapositiva tiene por objeto romper el hielo.</a:t>
            </a:r>
          </a:p>
          <a:p>
            <a:pPr marL="0" marR="0" indent="0" algn="l" defTabSz="914400" rtl="0" eaLnBrk="1" fontAlgn="auto" latinLnBrk="0" hangingPunct="1">
              <a:lnSpc>
                <a:spcPct val="100000"/>
              </a:lnSpc>
              <a:spcBef>
                <a:spcPts val="0"/>
              </a:spcBef>
              <a:spcAft>
                <a:spcPts val="0"/>
              </a:spcAft>
              <a:buClrTx/>
              <a:buSzTx/>
              <a:buFontTx/>
              <a:buNone/>
              <a:tabLst/>
              <a:defRPr/>
            </a:pPr>
            <a:endParaRPr lang="es-ES" b="0" u="none" baseline="0" dirty="0"/>
          </a:p>
          <a:p>
            <a:pPr>
              <a:defRPr/>
            </a:pPr>
            <a:r>
              <a:rPr lang="es-ES" dirty="0"/>
              <a:t>Es probable que los niños no tengan una respuesta correcta a estas preguntas, aunque las mismas tienen por objeto propiciar un debate en el aula, además de evaluar las nociones preconcebidas que los participantes puedan tener sobre la codificación.</a:t>
            </a:r>
            <a:r>
              <a:rPr lang="es-ES" b="0" u="none" baseline="0" dirty="0"/>
              <a:t> </a:t>
            </a:r>
            <a:r>
              <a:rPr lang="es-ES" kern="1200" dirty="0">
                <a:effectLst/>
                <a:latin typeface="+mn-lt"/>
              </a:rPr>
              <a:t>Asegúrese de promover una conversación amena, en la que se trate de manera natural el no saber las respuestas. En la siguiente diapositiva vamos a abordar los prejuicios existentes sobre la codificación para cambiar los puntos de vista de los participantes antes de empezar el tutorial.</a:t>
            </a:r>
            <a:r>
              <a:rPr lang="es-ES" dirty="0"/>
              <a:t> </a:t>
            </a:r>
            <a:endParaRPr lang="es-ES" b="1" u="sng" dirty="0"/>
          </a:p>
          <a:p>
            <a:endParaRPr lang="es-ES" b="1"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es-ES"/>
          </a:p>
        </p:txBody>
      </p:sp>
    </p:spTree>
    <p:extLst>
      <p:ext uri="{BB962C8B-B14F-4D97-AF65-F5344CB8AC3E}">
        <p14:creationId xmlns:p14="http://schemas.microsoft.com/office/powerpoint/2010/main" val="13476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a:t>EJEMPLO DE GUION:</a:t>
            </a:r>
            <a:endParaRPr lang="es-ES" b="0" u="none"/>
          </a:p>
          <a:p>
            <a:endParaRPr lang="es-ES" b="0" u="none"/>
          </a:p>
          <a:p>
            <a:r>
              <a:rPr lang="es-ES" b="0" u="none"/>
              <a:t>“Bien, ahora hablemos de qué es </a:t>
            </a:r>
            <a:r>
              <a:rPr lang="es-ES" b="0" i="1" u="none"/>
              <a:t>realmente</a:t>
            </a:r>
            <a:r>
              <a:rPr lang="es-ES" b="0" u="none"/>
              <a:t> la codificación”.</a:t>
            </a:r>
          </a:p>
          <a:p>
            <a:endParaRPr lang="es-ES" sz="1200" b="0" u="none" kern="1200">
              <a:solidFill>
                <a:schemeClr val="tx1"/>
              </a:solidFill>
              <a:effectLst/>
              <a:latin typeface="+mn-lt"/>
              <a:ea typeface="+mn-ea"/>
              <a:cs typeface="+mn-cs"/>
            </a:endParaRPr>
          </a:p>
          <a:p>
            <a:r>
              <a:rPr lang="es-ES" b="1" u="sng"/>
              <a:t>OBJETIVO DE LA DIAPOSITIVA:</a:t>
            </a:r>
          </a:p>
          <a:p>
            <a:endParaRPr lang="es-ES" b="1" u="sng"/>
          </a:p>
          <a:p>
            <a:r>
              <a:rPr lang="es-ES" b="0" u="none"/>
              <a:t>Las diapositivas 5 a 7 tienen por objeto explicar qué es la codificación de una manera fácil.</a:t>
            </a:r>
          </a:p>
          <a:p>
            <a:endParaRPr lang="es-ES" b="1"/>
          </a:p>
          <a:p>
            <a:endParaRPr lang="es-E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s-ES"/>
          </a:p>
        </p:txBody>
      </p:sp>
    </p:spTree>
    <p:extLst>
      <p:ext uri="{BB962C8B-B14F-4D97-AF65-F5344CB8AC3E}">
        <p14:creationId xmlns:p14="http://schemas.microsoft.com/office/powerpoint/2010/main" val="147146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0" dirty="0"/>
              <a:t>“La codificación es el lenguaje que usa la gente para dar instrucciones a las máquinas, </a:t>
            </a:r>
            <a:r>
              <a:rPr lang="es-ES" sz="1200" b="0" baseline="0" dirty="0">
                <a:latin typeface="Segoe Pro Light" charset="0"/>
              </a:rPr>
              <a:t>para que hagan lo que les decimos. ¡Puedes usarla para crear muchas cosas maravillosas!”</a:t>
            </a:r>
            <a:endParaRPr lang="es-ES" sz="1200" baseline="0" dirty="0">
              <a:latin typeface="Segoe Pro Light" charset="0"/>
              <a:ea typeface="Segoe Pro Light" charset="0"/>
              <a:cs typeface="Segoe Pro Light" charset="0"/>
            </a:endParaRPr>
          </a:p>
          <a:p>
            <a:endParaRPr lang="es-ES" b="1" u="sng" dirty="0"/>
          </a:p>
          <a:p>
            <a:endParaRPr lang="es-ES" b="1" dirty="0"/>
          </a:p>
          <a:p>
            <a:endParaRPr lang="es-ES" sz="1200" dirty="0">
              <a:latin typeface="Segoe Pro Light" charset="0"/>
              <a:ea typeface="Segoe Pro Light" charset="0"/>
              <a:cs typeface="Segoe Pro Light" charset="0"/>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s-ES"/>
          </a:p>
        </p:txBody>
      </p:sp>
    </p:spTree>
    <p:extLst>
      <p:ext uri="{BB962C8B-B14F-4D97-AF65-F5344CB8AC3E}">
        <p14:creationId xmlns:p14="http://schemas.microsoft.com/office/powerpoint/2010/main" val="116661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a:p>
          <a:p>
            <a:r>
              <a:rPr lang="es-ES" b="0" baseline="0"/>
              <a:t>“Para comunicarnos con los ordenadores, tenemos que darles instrucciones en un lenguaje que puedan entender. Ese lenguaje es la codificación”. </a:t>
            </a:r>
          </a:p>
          <a:p>
            <a:endParaRPr lang="es-ES" b="1" u="sng"/>
          </a:p>
          <a:p>
            <a:endParaRPr lang="es-E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s-ES"/>
          </a:p>
        </p:txBody>
      </p:sp>
    </p:spTree>
    <p:extLst>
      <p:ext uri="{BB962C8B-B14F-4D97-AF65-F5344CB8AC3E}">
        <p14:creationId xmlns:p14="http://schemas.microsoft.com/office/powerpoint/2010/main" val="1670908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s-ES" b="0" u="none" dirty="0"/>
              <a:t>“¿Crees que eres capaz de codificar? ¡Estupendo! ¡Yo también lo creo!”</a:t>
            </a:r>
          </a:p>
          <a:p>
            <a:endParaRPr lang="es-ES" b="1" u="sng" dirty="0"/>
          </a:p>
          <a:p>
            <a:r>
              <a:rPr lang="es-ES" b="1" u="sng" dirty="0"/>
              <a:t>OBJETIVO DE LA DIAPOSITIVA:</a:t>
            </a:r>
          </a:p>
          <a:p>
            <a:endParaRPr lang="es-ES" b="1" u="sng" dirty="0"/>
          </a:p>
          <a:p>
            <a:r>
              <a:rPr lang="es-ES" b="0" u="none" dirty="0"/>
              <a:t>Las diapositivas 9 hasta 11 tienen por objeto explicar las cualidades necesarias para codificar.</a:t>
            </a:r>
          </a:p>
          <a:p>
            <a:endParaRPr lang="es-E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sz="1200" b="1" u="sng" kern="1200" dirty="0">
                <a:solidFill>
                  <a:schemeClr val="tx1"/>
                </a:solidFill>
                <a:effectLst/>
                <a:latin typeface="+mn-lt"/>
              </a:rPr>
              <a:t>NOTA PARA EL INSTRUCTOR:</a:t>
            </a:r>
          </a:p>
          <a:p>
            <a:pPr marL="0" marR="0" indent="0" algn="l" defTabSz="914400" rtl="0" eaLnBrk="1" fontAlgn="auto" latinLnBrk="0" hangingPunct="1">
              <a:lnSpc>
                <a:spcPct val="100000"/>
              </a:lnSpc>
              <a:spcBef>
                <a:spcPts val="0"/>
              </a:spcBef>
              <a:spcAft>
                <a:spcPts val="0"/>
              </a:spcAft>
              <a:buClrTx/>
              <a:buSzTx/>
              <a:buFontTx/>
              <a:buNone/>
              <a:tabLst/>
              <a:defRPr/>
            </a:pPr>
            <a:r>
              <a:rPr lang="es-ES" kern="1200" dirty="0">
                <a:effectLst/>
                <a:latin typeface="+mn-lt"/>
              </a:rPr>
              <a:t>A los niños de esta franja de edades les interesa aprender a trabajar con los demás, desarrollar aptitudes creativas y conocer cosas nuevas. </a:t>
            </a:r>
            <a:r>
              <a:rPr lang="es-ES" dirty="0"/>
              <a:t>Es importante destacar que la codificación incorpora todos estos elementos.</a:t>
            </a:r>
            <a:endParaRPr lang="es-ES" b="0" u="none" dirty="0"/>
          </a:p>
          <a:p>
            <a:endParaRPr lang="es-ES" b="1"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s-ES"/>
          </a:p>
        </p:txBody>
      </p:sp>
    </p:spTree>
    <p:extLst>
      <p:ext uri="{BB962C8B-B14F-4D97-AF65-F5344CB8AC3E}">
        <p14:creationId xmlns:p14="http://schemas.microsoft.com/office/powerpoint/2010/main" val="39582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u="sng" dirty="0"/>
              <a:t>EJEMPLO DE GUION:</a:t>
            </a:r>
          </a:p>
          <a:p>
            <a:pPr marL="0" marR="0" indent="0" algn="l" defTabSz="914400" rtl="0" eaLnBrk="1" fontAlgn="auto" latinLnBrk="0" hangingPunct="1">
              <a:lnSpc>
                <a:spcPct val="100000"/>
              </a:lnSpc>
              <a:spcBef>
                <a:spcPts val="0"/>
              </a:spcBef>
              <a:spcAft>
                <a:spcPts val="0"/>
              </a:spcAft>
              <a:buClrTx/>
              <a:buSzTx/>
              <a:buFontTx/>
              <a:buNone/>
              <a:tabLst/>
              <a:defRPr/>
            </a:pPr>
            <a:endParaRPr lang="es-ES" b="1" u="sng" dirty="0"/>
          </a:p>
          <a:p>
            <a:r>
              <a:rPr lang="es-ES" b="0" baseline="0" dirty="0"/>
              <a:t>“¡La codificación consiste en resolver problemas! </a:t>
            </a:r>
            <a:r>
              <a:rPr lang="es-ES" sz="1200" kern="1200" dirty="0">
                <a:solidFill>
                  <a:schemeClr val="tx1"/>
                </a:solidFill>
                <a:effectLst/>
                <a:latin typeface="+mn-lt"/>
              </a:rPr>
              <a:t>La codificación se emplea para crear cosas nuevas que nos faciliten la vida. Como, por ejemplo: cuando quieres comunicarte con alguien que no está cerca de ti, le envías un mensaje. Ese es un ejemplo del uso de la tecnología para resolver un problema”.</a:t>
            </a:r>
          </a:p>
          <a:p>
            <a:endParaRPr lang="es-ES" b="1" u="sng" dirty="0"/>
          </a:p>
          <a:p>
            <a:endParaRPr lang="es-ES"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s-ES"/>
          </a:p>
        </p:txBody>
      </p:sp>
    </p:spTree>
    <p:extLst>
      <p:ext uri="{BB962C8B-B14F-4D97-AF65-F5344CB8AC3E}">
        <p14:creationId xmlns:p14="http://schemas.microsoft.com/office/powerpoint/2010/main" val="33078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ceBreaker">
    <p:bg>
      <p:bgPr>
        <a:solidFill>
          <a:srgbClr val="002060"/>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0392" y="573617"/>
            <a:ext cx="7772400" cy="1135063"/>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333" b="1" i="0" u="none" strike="noStrike" cap="none" baseline="0">
                <a:solidFill>
                  <a:schemeClr val="tx1"/>
                </a:solidFill>
                <a:latin typeface="handy" charset="0"/>
                <a:ea typeface="Calibri"/>
                <a:cs typeface="Calibri"/>
                <a:sym typeface="Calibri"/>
              </a:defRPr>
            </a:lvl1pPr>
            <a:lvl2pPr lvl="1" indent="0">
              <a:spcBef>
                <a:spcPts val="0"/>
              </a:spcBef>
              <a:buFont typeface="Arial"/>
              <a:buNone/>
              <a:defRPr sz="1500"/>
            </a:lvl2pPr>
            <a:lvl3pPr lvl="2" indent="0">
              <a:spcBef>
                <a:spcPts val="0"/>
              </a:spcBef>
              <a:buFont typeface="Arial"/>
              <a:buNone/>
              <a:defRPr sz="1500"/>
            </a:lvl3pPr>
            <a:lvl4pPr lvl="3" indent="0">
              <a:spcBef>
                <a:spcPts val="0"/>
              </a:spcBef>
              <a:buFont typeface="Arial"/>
              <a:buNone/>
              <a:defRPr sz="1500"/>
            </a:lvl4pPr>
            <a:lvl5pPr lvl="4" indent="0">
              <a:spcBef>
                <a:spcPts val="0"/>
              </a:spcBef>
              <a:buFont typeface="Arial"/>
              <a:buNone/>
              <a:defRPr sz="1500"/>
            </a:lvl5pPr>
            <a:lvl6pPr lvl="5" indent="0">
              <a:spcBef>
                <a:spcPts val="0"/>
              </a:spcBef>
              <a:buFont typeface="Arial"/>
              <a:buNone/>
              <a:defRPr sz="1500"/>
            </a:lvl6pPr>
            <a:lvl7pPr lvl="6" indent="0">
              <a:spcBef>
                <a:spcPts val="0"/>
              </a:spcBef>
              <a:buFont typeface="Arial"/>
              <a:buNone/>
              <a:defRPr sz="1500"/>
            </a:lvl7pPr>
            <a:lvl8pPr lvl="7" indent="0">
              <a:spcBef>
                <a:spcPts val="0"/>
              </a:spcBef>
              <a:buFont typeface="Arial"/>
              <a:buNone/>
              <a:defRPr sz="1500"/>
            </a:lvl8pPr>
            <a:lvl9pPr lvl="8" indent="0">
              <a:spcBef>
                <a:spcPts val="0"/>
              </a:spcBef>
              <a:buFont typeface="Arial"/>
              <a:buNone/>
              <a:defRPr sz="1500"/>
            </a:lvl9pPr>
          </a:lstStyle>
          <a:p>
            <a:endParaRPr/>
          </a:p>
        </p:txBody>
      </p:sp>
      <p:sp>
        <p:nvSpPr>
          <p:cNvPr id="3" name="Picture Placeholder 2"/>
          <p:cNvSpPr>
            <a:spLocks noGrp="1"/>
          </p:cNvSpPr>
          <p:nvPr>
            <p:ph type="pic" sz="quarter" idx="10"/>
          </p:nvPr>
        </p:nvSpPr>
        <p:spPr>
          <a:xfrm>
            <a:off x="0" y="2362730"/>
            <a:ext cx="9144000" cy="3352271"/>
          </a:xfrm>
        </p:spPr>
        <p:txBody>
          <a:bodyPr/>
          <a:lstStyle/>
          <a:p>
            <a:endParaRPr lang="en-US"/>
          </a:p>
        </p:txBody>
      </p:sp>
    </p:spTree>
    <p:extLst>
      <p:ext uri="{BB962C8B-B14F-4D97-AF65-F5344CB8AC3E}">
        <p14:creationId xmlns:p14="http://schemas.microsoft.com/office/powerpoint/2010/main" val="378509039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398"/>
            <a:ext cx="9144000" cy="57197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69"/>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8" name="Rectangle 7"/>
          <p:cNvSpPr/>
          <p:nvPr/>
        </p:nvSpPr>
        <p:spPr>
          <a:xfrm>
            <a:off x="332674" y="3924641"/>
            <a:ext cx="7118449" cy="1200329"/>
          </a:xfrm>
          <a:prstGeom prst="rect">
            <a:avLst/>
          </a:prstGeom>
        </p:spPr>
        <p:txBody>
          <a:bodyPr wrap="square">
            <a:spAutoFit/>
          </a:bodyPr>
          <a:lstStyle/>
          <a:p>
            <a:r>
              <a:rPr lang="es-ES" sz="3600" dirty="0">
                <a:solidFill>
                  <a:schemeClr val="bg1"/>
                </a:solidFill>
                <a:latin typeface="Segoe UI Light" panose="020B0502040204020203" pitchFamily="34" charset="0"/>
              </a:rPr>
              <a:t>Bienvenidos a</a:t>
            </a:r>
          </a:p>
          <a:p>
            <a:r>
              <a:rPr lang="es-ES" sz="3600" dirty="0">
                <a:solidFill>
                  <a:schemeClr val="bg1"/>
                </a:solidFill>
                <a:latin typeface="Segoe UI Light" panose="020B0502040204020203" pitchFamily="34" charset="0"/>
              </a:rPr>
              <a:t>Minecraft </a:t>
            </a:r>
            <a:r>
              <a:rPr lang="es-ES" sz="3600" dirty="0" err="1">
                <a:solidFill>
                  <a:schemeClr val="bg1"/>
                </a:solidFill>
                <a:latin typeface="Segoe UI Light" panose="020B0502040204020203" pitchFamily="34" charset="0"/>
              </a:rPr>
              <a:t>Hour</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of</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Code</a:t>
            </a:r>
            <a:r>
              <a:rPr lang="es-ES" sz="3600" dirty="0">
                <a:solidFill>
                  <a:schemeClr val="bg1"/>
                </a:solidFill>
                <a:latin typeface="Segoe UI Light" panose="020B0502040204020203" pitchFamily="34" charset="0"/>
              </a:rPr>
              <a:t>™</a:t>
            </a:r>
            <a:endParaRPr lang="es-E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s-ES" dirty="0"/>
              <a:t>Bienvenidos a </a:t>
            </a:r>
            <a:r>
              <a:rPr lang="es-ES" dirty="0" err="1"/>
              <a:t>Hour</a:t>
            </a:r>
            <a:r>
              <a:rPr lang="es-ES" dirty="0"/>
              <a:t> </a:t>
            </a:r>
            <a:r>
              <a:rPr lang="es-ES" dirty="0" err="1"/>
              <a:t>of</a:t>
            </a:r>
            <a:r>
              <a:rPr lang="es-ES" dirty="0"/>
              <a:t> </a:t>
            </a:r>
            <a:r>
              <a:rPr lang="es-ES" dirty="0" err="1"/>
              <a:t>Code</a:t>
            </a:r>
            <a:r>
              <a:rPr lang="es-ES" dirty="0"/>
              <a: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s-E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s-ES" sz="3600">
                <a:solidFill>
                  <a:schemeClr val="bg1"/>
                </a:solidFill>
                <a:latin typeface="Segoe UI Light" panose="020B0502040204020203" pitchFamily="34" charset="0"/>
              </a:rPr>
              <a:t>Usar la imaginación</a:t>
            </a:r>
          </a:p>
        </p:txBody>
      </p:sp>
      <p:pic>
        <p:nvPicPr>
          <p:cNvPr id="2" name="Picture 1" descr="A tough-looking cartoon robot blasts off from the ground to fly upwards into the air" title="A tough-looking cartoon robot blasts off from the ground to fly upwards into the ai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2674" y="424485"/>
            <a:ext cx="2735326" cy="4997094"/>
          </a:xfrm>
          <a:prstGeom prst="rect">
            <a:avLst/>
          </a:prstGeom>
        </p:spPr>
      </p:pic>
      <p:sp>
        <p:nvSpPr>
          <p:cNvPr id="5" name="Title 4" hidden="1"/>
          <p:cNvSpPr>
            <a:spLocks noGrp="1"/>
          </p:cNvSpPr>
          <p:nvPr>
            <p:ph type="ctrTitle"/>
          </p:nvPr>
        </p:nvSpPr>
        <p:spPr/>
        <p:txBody>
          <a:bodyPr/>
          <a:lstStyle/>
          <a:p>
            <a:r>
              <a:rPr lang="es-ES"/>
              <a:t>Usar la imaginación</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10</a:t>
            </a:fld>
            <a:endParaRPr lang="es-ES"/>
          </a:p>
        </p:txBody>
      </p:sp>
    </p:spTree>
    <p:extLst>
      <p:ext uri="{BB962C8B-B14F-4D97-AF65-F5344CB8AC3E}">
        <p14:creationId xmlns:p14="http://schemas.microsoft.com/office/powerpoint/2010/main" val="1390589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00" y="2039112"/>
            <a:ext cx="685800" cy="685800"/>
          </a:xfrm>
          <a:prstGeom prst="rect">
            <a:avLst/>
          </a:prstGeom>
        </p:spPr>
      </p:pic>
      <p:sp>
        <p:nvSpPr>
          <p:cNvPr id="17" name="Rectangle 16"/>
          <p:cNvSpPr/>
          <p:nvPr/>
        </p:nvSpPr>
        <p:spPr>
          <a:xfrm>
            <a:off x="224592" y="2883752"/>
            <a:ext cx="4342724" cy="1200329"/>
          </a:xfrm>
          <a:prstGeom prst="rect">
            <a:avLst/>
          </a:prstGeom>
        </p:spPr>
        <p:txBody>
          <a:bodyPr wrap="square">
            <a:spAutoFit/>
          </a:bodyPr>
          <a:lstStyle/>
          <a:p>
            <a:pPr algn="ctr"/>
            <a:r>
              <a:rPr lang="es-ES" sz="3600">
                <a:solidFill>
                  <a:schemeClr val="bg1"/>
                </a:solidFill>
                <a:latin typeface="Segoe UI Light" panose="020B0502040204020203" pitchFamily="34" charset="0"/>
              </a:rPr>
              <a:t>Trabajar con amigos</a:t>
            </a:r>
          </a:p>
        </p:txBody>
      </p:sp>
      <p:grpSp>
        <p:nvGrpSpPr>
          <p:cNvPr id="14" name="Group 13"/>
          <p:cNvGrpSpPr/>
          <p:nvPr/>
        </p:nvGrpSpPr>
        <p:grpSpPr>
          <a:xfrm>
            <a:off x="4701600" y="1611630"/>
            <a:ext cx="4224748" cy="3563620"/>
            <a:chOff x="4558724" y="1103630"/>
            <a:chExt cx="4601151" cy="3881120"/>
          </a:xfrm>
        </p:grpSpPr>
        <p:pic>
          <p:nvPicPr>
            <p:cNvPr id="2" name="Picture 1" descr="A rainbow unites the two heads of a smiling cartoon girl and boy" title="A rainbow unites the two heads of a smiling cartoon girl and bo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812" y="1103630"/>
              <a:ext cx="3901313" cy="1905043"/>
            </a:xfrm>
            <a:prstGeom prst="rect">
              <a:avLst/>
            </a:prstGeom>
          </p:spPr>
        </p:pic>
        <p:pic>
          <p:nvPicPr>
            <p:cNvPr id="9" name="Picture 8" descr="A cartoon boy smiles as he works on a laptop computer, united with a smiling cartoon girl by a rainbow emerging from their heads" title="Smiling cartoon bo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8724" y="2556820"/>
              <a:ext cx="1569025" cy="2427930"/>
            </a:xfrm>
            <a:prstGeom prst="rect">
              <a:avLst/>
            </a:prstGeom>
          </p:spPr>
        </p:pic>
        <p:pic>
          <p:nvPicPr>
            <p:cNvPr id="10" name="Picture 9" descr="A cartoon girl smiles as she works on a laptop computer, united with a smiling cartoon boy by a rainbow emerging from their heads." title="Smiling cartoon girl"/>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3986" y="2698750"/>
              <a:ext cx="1985889" cy="2286000"/>
            </a:xfrm>
            <a:prstGeom prst="rect">
              <a:avLst/>
            </a:prstGeom>
          </p:spPr>
        </p:pic>
      </p:grpSp>
      <p:sp>
        <p:nvSpPr>
          <p:cNvPr id="5" name="Title 4" hidden="1"/>
          <p:cNvSpPr>
            <a:spLocks noGrp="1"/>
          </p:cNvSpPr>
          <p:nvPr>
            <p:ph type="ctrTitle"/>
          </p:nvPr>
        </p:nvSpPr>
        <p:spPr/>
        <p:txBody>
          <a:bodyPr/>
          <a:lstStyle/>
          <a:p>
            <a:r>
              <a:rPr lang="es-ES"/>
              <a:t>Trabajar con amigos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11</a:t>
            </a:fld>
            <a:endParaRPr lang="es-ES"/>
          </a:p>
        </p:txBody>
      </p:sp>
    </p:spTree>
    <p:extLst>
      <p:ext uri="{BB962C8B-B14F-4D97-AF65-F5344CB8AC3E}">
        <p14:creationId xmlns:p14="http://schemas.microsoft.com/office/powerpoint/2010/main" val="569500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p:cNvSpPr/>
          <p:nvPr/>
        </p:nvSpPr>
        <p:spPr>
          <a:xfrm>
            <a:off x="5021800" y="1980337"/>
            <a:ext cx="3455773" cy="1754326"/>
          </a:xfrm>
          <a:prstGeom prst="rect">
            <a:avLst/>
          </a:prstGeom>
        </p:spPr>
        <p:txBody>
          <a:bodyPr wrap="square">
            <a:spAutoFit/>
          </a:bodyPr>
          <a:lstStyle/>
          <a:p>
            <a:r>
              <a:rPr lang="es-ES" sz="3600" dirty="0">
                <a:latin typeface="Segoe UI Light" panose="020B0502040204020203" pitchFamily="34" charset="0"/>
              </a:rPr>
              <a:t>¿Qué cosas son las que más te gusta hacer?</a:t>
            </a:r>
          </a:p>
        </p:txBody>
      </p:sp>
      <p:sp>
        <p:nvSpPr>
          <p:cNvPr id="3" name="Title 2" hidden="1"/>
          <p:cNvSpPr>
            <a:spLocks noGrp="1"/>
          </p:cNvSpPr>
          <p:nvPr>
            <p:ph type="ctrTitle"/>
          </p:nvPr>
        </p:nvSpPr>
        <p:spPr/>
        <p:txBody>
          <a:bodyPr/>
          <a:lstStyle/>
          <a:p>
            <a:r>
              <a:rPr lang="es-ES"/>
              <a:t>¿Qué te gusta hacer?</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12</a:t>
            </a:fld>
            <a:endParaRPr lang="es-ES"/>
          </a:p>
        </p:txBody>
      </p:sp>
    </p:spTree>
    <p:extLst>
      <p:ext uri="{BB962C8B-B14F-4D97-AF65-F5344CB8AC3E}">
        <p14:creationId xmlns:p14="http://schemas.microsoft.com/office/powerpoint/2010/main" val="2854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oys and Girls Club of Bellevue 1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8" y="0"/>
            <a:ext cx="869632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hidden="1"/>
          <p:cNvSpPr>
            <a:spLocks noGrp="1"/>
          </p:cNvSpPr>
          <p:nvPr>
            <p:ph type="ctrTitle"/>
          </p:nvPr>
        </p:nvSpPr>
        <p:spPr/>
        <p:txBody>
          <a:bodyPr/>
          <a:lstStyle/>
          <a:p>
            <a:r>
              <a:rPr lang="es-ES"/>
              <a:t>Convierte la codificación en una pasión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13</a:t>
            </a:fld>
            <a:endParaRPr lang="es-E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sp>
        <p:nvSpPr>
          <p:cNvPr id="3" name="Rectangle 2" descr="&#10;"/>
          <p:cNvSpPr/>
          <p:nvPr/>
        </p:nvSpPr>
        <p:spPr>
          <a:xfrm>
            <a:off x="333561" y="977187"/>
            <a:ext cx="4475748" cy="3416320"/>
          </a:xfrm>
          <a:prstGeom prst="rect">
            <a:avLst/>
          </a:prstGeom>
        </p:spPr>
        <p:txBody>
          <a:bodyPr wrap="square">
            <a:spAutoFit/>
          </a:bodyPr>
          <a:lstStyle/>
          <a:p>
            <a:r>
              <a:rPr lang="es-ES" sz="3600" dirty="0">
                <a:solidFill>
                  <a:schemeClr val="bg1"/>
                </a:solidFill>
                <a:latin typeface="Segoe UI Light" panose="020B0502040204020203" pitchFamily="34" charset="0"/>
              </a:rPr>
              <a:t>Si aprendes a codificar, podrás conseguir que tus actividades favoritas sean más divertidas con la ayuda de los ordenadores.</a:t>
            </a:r>
          </a:p>
        </p:txBody>
      </p:sp>
    </p:spTree>
    <p:extLst>
      <p:ext uri="{BB962C8B-B14F-4D97-AF65-F5344CB8AC3E}">
        <p14:creationId xmlns:p14="http://schemas.microsoft.com/office/powerpoint/2010/main" val="16820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51630" cy="1200329"/>
          </a:xfrm>
          <a:prstGeom prst="rect">
            <a:avLst/>
          </a:prstGeom>
        </p:spPr>
        <p:txBody>
          <a:bodyPr wrap="square">
            <a:spAutoFit/>
          </a:bodyPr>
          <a:lstStyle/>
          <a:p>
            <a:r>
              <a:rPr lang="es-ES" sz="3600" dirty="0">
                <a:solidFill>
                  <a:schemeClr val="bg1"/>
                </a:solidFill>
                <a:latin typeface="Segoe UI Light" panose="020B0502040204020203" pitchFamily="34" charset="0"/>
              </a:rPr>
              <a:t>Minecraft </a:t>
            </a:r>
            <a:r>
              <a:rPr lang="es-ES" sz="3600" dirty="0" err="1">
                <a:solidFill>
                  <a:schemeClr val="bg1"/>
                </a:solidFill>
                <a:latin typeface="Segoe UI Light" panose="020B0502040204020203" pitchFamily="34" charset="0"/>
              </a:rPr>
              <a:t>Hour</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of</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Code</a:t>
            </a:r>
            <a:r>
              <a:rPr lang="es-ES" sz="3600" baseline="30000" dirty="0" err="1">
                <a:solidFill>
                  <a:schemeClr val="bg1"/>
                </a:solidFill>
                <a:latin typeface="Segoe UI Light" panose="020B0502040204020203" pitchFamily="34" charset="0"/>
              </a:rPr>
              <a:t>TM</a:t>
            </a:r>
            <a:r>
              <a:rPr lang="es-ES" sz="3600" dirty="0">
                <a:solidFill>
                  <a:schemeClr val="bg1"/>
                </a:solidFill>
                <a:latin typeface="Segoe UI Light" panose="020B0502040204020203" pitchFamily="34" charset="0"/>
              </a:rPr>
              <a:t>: </a:t>
            </a:r>
          </a:p>
          <a:p>
            <a:r>
              <a:rPr lang="es-ES" sz="3600" dirty="0" err="1">
                <a:solidFill>
                  <a:schemeClr val="bg1"/>
                </a:solidFill>
                <a:latin typeface="Segoe UI Light" panose="020B0502040204020203" pitchFamily="34" charset="0"/>
              </a:rPr>
              <a:t>Hero’s</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Journey</a:t>
            </a:r>
            <a:endParaRPr lang="es-ES" sz="3600" dirty="0">
              <a:solidFill>
                <a:schemeClr val="bg1"/>
              </a:solidFill>
              <a:latin typeface="Segoe UI Light" panose="020B0502040204020203" pitchFamily="34" charset="0"/>
            </a:endParaRPr>
          </a:p>
        </p:txBody>
      </p:sp>
      <p:sp>
        <p:nvSpPr>
          <p:cNvPr id="5" name="Title 4" hidden="1"/>
          <p:cNvSpPr>
            <a:spLocks noGrp="1"/>
          </p:cNvSpPr>
          <p:nvPr>
            <p:ph type="ctrTitle"/>
          </p:nvPr>
        </p:nvSpPr>
        <p:spPr/>
        <p:txBody>
          <a:bodyPr/>
          <a:lstStyle/>
          <a:p>
            <a:r>
              <a:rPr lang="es-ES"/>
              <a:t>De qué va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14</a:t>
            </a:fld>
            <a:endParaRPr lang="es-ES"/>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es-ES" sz="3600">
                <a:latin typeface="Segoe UI Light" panose="020B0502040204020203" pitchFamily="34" charset="0"/>
              </a:rPr>
              <a:t>Busca el nuevo tutorial en Code.org/Minecraft</a:t>
            </a:r>
          </a:p>
        </p:txBody>
      </p:sp>
      <p:sp>
        <p:nvSpPr>
          <p:cNvPr id="6" name="Title 5" hidden="1"/>
          <p:cNvSpPr>
            <a:spLocks noGrp="1"/>
          </p:cNvSpPr>
          <p:nvPr>
            <p:ph type="ctrTitle"/>
          </p:nvPr>
        </p:nvSpPr>
        <p:spPr/>
        <p:txBody>
          <a:bodyPr/>
          <a:lstStyle/>
          <a:p>
            <a:r>
              <a:rPr lang="es-ES"/>
              <a:t>Busca tu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15</a:t>
            </a:fld>
            <a:endParaRPr lang="es-ES"/>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34" y="0"/>
            <a:ext cx="9175970" cy="5715000"/>
          </a:xfrm>
          <a:prstGeom prst="rect">
            <a:avLst/>
          </a:prstGeom>
        </p:spPr>
      </p:pic>
      <p:sp>
        <p:nvSpPr>
          <p:cNvPr id="12" name="Rectangle 11"/>
          <p:cNvSpPr/>
          <p:nvPr/>
        </p:nvSpPr>
        <p:spPr>
          <a:xfrm>
            <a:off x="699951" y="3691835"/>
            <a:ext cx="3733800" cy="646331"/>
          </a:xfrm>
          <a:prstGeom prst="rect">
            <a:avLst/>
          </a:prstGeom>
        </p:spPr>
        <p:txBody>
          <a:bodyPr wrap="square">
            <a:spAutoFit/>
          </a:bodyPr>
          <a:lstStyle/>
          <a:p>
            <a:r>
              <a:rPr lang="es-ES" sz="3600">
                <a:solidFill>
                  <a:schemeClr val="bg1"/>
                </a:solidFill>
                <a:latin typeface="Segoe UI Light" panose="020B0502040204020203" pitchFamily="34" charset="0"/>
              </a:rPr>
              <a:t>Conclusión</a:t>
            </a:r>
          </a:p>
        </p:txBody>
      </p:sp>
      <p:sp>
        <p:nvSpPr>
          <p:cNvPr id="4" name="Title 3" hidden="1"/>
          <p:cNvSpPr>
            <a:spLocks noGrp="1"/>
          </p:cNvSpPr>
          <p:nvPr>
            <p:ph type="ctrTitle"/>
          </p:nvPr>
        </p:nvSpPr>
        <p:spPr/>
        <p:txBody>
          <a:bodyPr/>
          <a:lstStyle/>
          <a:p>
            <a:r>
              <a:rPr lang="es-ES"/>
              <a:t>Conclusión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16</a:t>
            </a:fld>
            <a:endParaRPr lang="es-ES"/>
          </a:p>
        </p:txBody>
      </p:sp>
      <p:pic>
        <p:nvPicPr>
          <p:cNvPr id="5" name="Picture 4" descr="&lt;strong&gt;Hour Glass&lt;/strong&gt; Clip Art"/>
          <p:cNvPicPr>
            <a:picLocks noChangeAspect="1"/>
          </p:cNvPicPr>
          <p:nvPr/>
        </p:nvPicPr>
        <p:blipFill>
          <a:blip r:embed="rId4"/>
          <a:stretch>
            <a:fillRect/>
          </a:stretch>
        </p:blipFill>
        <p:spPr>
          <a:xfrm>
            <a:off x="3642741" y="1131991"/>
            <a:ext cx="2056668" cy="3451018"/>
          </a:xfrm>
          <a:prstGeom prst="rect">
            <a:avLst/>
          </a:prstGeom>
        </p:spPr>
      </p:pic>
    </p:spTree>
    <p:extLst>
      <p:ext uri="{BB962C8B-B14F-4D97-AF65-F5344CB8AC3E}">
        <p14:creationId xmlns:p14="http://schemas.microsoft.com/office/powerpoint/2010/main" val="1017834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Debate</a:t>
            </a:r>
          </a:p>
        </p:txBody>
      </p:sp>
      <p:sp>
        <p:nvSpPr>
          <p:cNvPr id="15" name="Rectangle 14" descr="&#10;"/>
          <p:cNvSpPr/>
          <p:nvPr/>
        </p:nvSpPr>
        <p:spPr>
          <a:xfrm>
            <a:off x="5021800" y="1900127"/>
            <a:ext cx="3657599" cy="1754326"/>
          </a:xfrm>
          <a:prstGeom prst="rect">
            <a:avLst/>
          </a:prstGeom>
        </p:spPr>
        <p:txBody>
          <a:bodyPr wrap="square">
            <a:spAutoFit/>
          </a:bodyPr>
          <a:lstStyle/>
          <a:p>
            <a:r>
              <a:rPr lang="es-ES" sz="3600" dirty="0">
                <a:latin typeface="Segoe UI Light" panose="020B0502040204020203" pitchFamily="34" charset="0"/>
              </a:rPr>
              <a:t>Y ahora que ya habéis hecho el tutorial: ¿qué pensáis que es la codificación?</a:t>
            </a:r>
          </a:p>
        </p:txBody>
      </p:sp>
      <p:sp>
        <p:nvSpPr>
          <p:cNvPr id="4" name="Title 3" hidden="1"/>
          <p:cNvSpPr>
            <a:spLocks noGrp="1"/>
          </p:cNvSpPr>
          <p:nvPr>
            <p:ph type="ctrTitle"/>
          </p:nvPr>
        </p:nvSpPr>
        <p:spPr/>
        <p:txBody>
          <a:bodyPr/>
          <a:lstStyle/>
          <a:p>
            <a:r>
              <a:rPr lang="es-ES"/>
              <a:t>Y ahora, ¿que pensamos de la codificación?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17</a:t>
            </a:fld>
            <a:endParaRPr lang="es-ES"/>
          </a:p>
        </p:txBody>
      </p:sp>
    </p:spTree>
    <p:extLst>
      <p:ext uri="{BB962C8B-B14F-4D97-AF65-F5344CB8AC3E}">
        <p14:creationId xmlns:p14="http://schemas.microsoft.com/office/powerpoint/2010/main" val="53108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Shape 418"/>
        <p:cNvGrpSpPr/>
        <p:nvPr/>
      </p:nvGrpSpPr>
      <p:grpSpPr>
        <a:xfrm>
          <a:off x="0" y="0"/>
          <a:ext cx="0" cy="0"/>
          <a:chOff x="0" y="0"/>
          <a:chExt cx="0" cy="0"/>
        </a:xfrm>
      </p:grpSpPr>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0906" y="1227377"/>
            <a:ext cx="3982188" cy="3194547"/>
          </a:xfrm>
          <a:prstGeom prst="rect">
            <a:avLst/>
          </a:prstGeom>
        </p:spPr>
      </p:pic>
      <p:sp>
        <p:nvSpPr>
          <p:cNvPr id="4" name="Shape 400"/>
          <p:cNvSpPr txBox="1">
            <a:spLocks/>
          </p:cNvSpPr>
          <p:nvPr/>
        </p:nvSpPr>
        <p:spPr>
          <a:xfrm>
            <a:off x="1333500" y="4579938"/>
            <a:ext cx="6477000" cy="1135063"/>
          </a:xfrm>
          <a:prstGeom prst="rect">
            <a:avLst/>
          </a:prstGeom>
          <a:noFill/>
          <a:ln>
            <a:noFill/>
          </a:ln>
        </p:spPr>
        <p:txBody>
          <a:bodyPr lIns="76188" tIns="38083" rIns="76188" bIns="38083"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SzPct val="25000"/>
            </a:pPr>
            <a:r>
              <a:rPr lang="es-ES" sz="4800" b="0">
                <a:solidFill>
                  <a:schemeClr val="bg1"/>
                </a:solidFill>
                <a:latin typeface="Segoe UI Light" panose="020B0502040204020203" pitchFamily="34" charset="0"/>
              </a:rPr>
              <a:t>¡Lo habéis conseguido!</a:t>
            </a:r>
          </a:p>
        </p:txBody>
      </p:sp>
    </p:spTree>
    <p:extLst>
      <p:ext uri="{BB962C8B-B14F-4D97-AF65-F5344CB8AC3E}">
        <p14:creationId xmlns:p14="http://schemas.microsoft.com/office/powerpoint/2010/main" val="18893136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s-ES" sz="3600">
                <a:solidFill>
                  <a:prstClr val="white"/>
                </a:solidFill>
                <a:latin typeface="Segoe UI Light" panose="020B0502040204020203" pitchFamily="34" charset="0"/>
              </a:rPr>
              <a:t>¿Y qué podemos aprender ahora? </a:t>
            </a:r>
          </a:p>
          <a:p>
            <a:pPr lvl="0"/>
            <a:r>
              <a:rPr lang="es-ES" sz="3600">
                <a:solidFill>
                  <a:prstClr val="white"/>
                </a:solidFill>
                <a:latin typeface="Segoe UI Light" panose="020B0502040204020203" pitchFamily="34" charset="0"/>
              </a:rPr>
              <a:t>¡Este no tiene que ser el final! </a:t>
            </a:r>
          </a:p>
          <a:p>
            <a:pPr lvl="0"/>
            <a:r>
              <a:rPr lang="es-ES"/>
              <a:t> </a:t>
            </a:r>
          </a:p>
          <a:p>
            <a:pPr lvl="0"/>
            <a:r>
              <a:rPr lang="es-ES" sz="1800">
                <a:solidFill>
                  <a:prstClr val="white"/>
                </a:solidFill>
                <a:latin typeface="Segoe UI Light" panose="020B0502040204020203" pitchFamily="34" charset="0"/>
              </a:rPr>
              <a:t>A continuación explicamos qué podéis hacer para celebrar y seguir aprendiendo y divirtiéndoos.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s-ES" sz="2800">
                <a:solidFill>
                  <a:schemeClr val="bg1"/>
                </a:solidFill>
                <a:latin typeface="Segoe UI Light" panose="020B0502040204020203" pitchFamily="34" charset="0"/>
              </a:rPr>
              <a:t>Obtén el certificado</a:t>
            </a:r>
          </a:p>
        </p:txBody>
      </p:sp>
      <p:sp>
        <p:nvSpPr>
          <p:cNvPr id="57" name="TextBox 56"/>
          <p:cNvSpPr txBox="1"/>
          <p:nvPr/>
        </p:nvSpPr>
        <p:spPr>
          <a:xfrm>
            <a:off x="571489" y="3975674"/>
            <a:ext cx="2206625" cy="1200329"/>
          </a:xfrm>
          <a:prstGeom prst="rect">
            <a:avLst/>
          </a:prstGeom>
          <a:noFill/>
        </p:spPr>
        <p:txBody>
          <a:bodyPr wrap="square" rtlCol="0">
            <a:spAutoFit/>
          </a:bodyPr>
          <a:lstStyle/>
          <a:p>
            <a:r>
              <a:rPr lang="es-ES" sz="1800" dirty="0">
                <a:solidFill>
                  <a:schemeClr val="bg1"/>
                </a:solidFill>
                <a:latin typeface="Segoe UI Light" panose="020B0502040204020203" pitchFamily="34" charset="0"/>
              </a:rPr>
              <a:t>¡Enhorabuena! ¡Lo habéis conseguido! Encontraréis vuestros certificados al final del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s-ES" sz="2800">
                <a:solidFill>
                  <a:schemeClr val="bg1"/>
                </a:solidFill>
                <a:latin typeface="Segoe UI Light" panose="020B0502040204020203" pitchFamily="34" charset="0"/>
              </a:rPr>
              <a:t>Juega más.</a:t>
            </a:r>
          </a:p>
        </p:txBody>
      </p:sp>
      <p:sp>
        <p:nvSpPr>
          <p:cNvPr id="53" name="Rectangle 52" descr="&#10;"/>
          <p:cNvSpPr/>
          <p:nvPr/>
        </p:nvSpPr>
        <p:spPr>
          <a:xfrm>
            <a:off x="3051597" y="3981291"/>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800">
                <a:solidFill>
                  <a:schemeClr val="bg1"/>
                </a:solidFill>
                <a:latin typeface="Segoe UI Light" panose="020B0502040204020203" pitchFamily="34" charset="0"/>
              </a:rPr>
              <a:t>Carga tu codificación en Minecraft: Education Edition para ver como cobra vida en el juego real.</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s-ES" sz="2800">
                <a:solidFill>
                  <a:schemeClr val="bg1"/>
                </a:solidFill>
                <a:latin typeface="Segoe UI Light" panose="020B0502040204020203" pitchFamily="34" charset="0"/>
              </a:rPr>
              <a:t>Aprende más.</a:t>
            </a:r>
          </a:p>
        </p:txBody>
      </p:sp>
      <p:sp>
        <p:nvSpPr>
          <p:cNvPr id="55" name="Rectangle 54" descr="&#10;"/>
          <p:cNvSpPr/>
          <p:nvPr/>
        </p:nvSpPr>
        <p:spPr>
          <a:xfrm>
            <a:off x="6018618" y="3975674"/>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ES" sz="1800">
                <a:solidFill>
                  <a:schemeClr val="bg1"/>
                </a:solidFill>
                <a:latin typeface="Segoe UI Light" panose="020B0502040204020203" pitchFamily="34" charset="0"/>
              </a:rPr>
              <a:t>Explorad recursos adicionales en Microsoft.com/</a:t>
            </a:r>
          </a:p>
          <a:p>
            <a:r>
              <a:rPr lang="es-ES" sz="1800">
                <a:solidFill>
                  <a:schemeClr val="bg1"/>
                </a:solidFill>
                <a:latin typeface="Segoe UI Light" panose="020B0502040204020203" pitchFamily="34" charset="0"/>
              </a:rPr>
              <a:t>digitalskills</a:t>
            </a:r>
            <a:endParaRPr lang="es-ES" sz="180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s-ES"/>
              <a:t>Próximos pasos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s-ES"/>
          </a:p>
        </p:txBody>
      </p:sp>
    </p:spTree>
    <p:extLst>
      <p:ext uri="{BB962C8B-B14F-4D97-AF65-F5344CB8AC3E}">
        <p14:creationId xmlns:p14="http://schemas.microsoft.com/office/powerpoint/2010/main" val="392540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s-ES" sz="3600">
                <a:solidFill>
                  <a:schemeClr val="bg1"/>
                </a:solidFill>
                <a:latin typeface="Segoe UI Light" panose="020B0502040204020203" pitchFamily="34" charset="0"/>
              </a:rPr>
              <a:t>¡Hablemos de codificar!</a:t>
            </a:r>
          </a:p>
        </p:txBody>
      </p:sp>
      <p:pic>
        <p:nvPicPr>
          <p:cNvPr id="3" name="Picture 2" descr="A cartoon rocket flies alongside a colorful rainbow" title="A cartoon rocket flies alongside a colorful rainbo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549" y="1031441"/>
            <a:ext cx="5991857" cy="4470315"/>
          </a:xfrm>
          <a:prstGeom prst="rect">
            <a:avLst/>
          </a:prstGeom>
        </p:spPr>
      </p:pic>
      <p:sp>
        <p:nvSpPr>
          <p:cNvPr id="5" name="Title 4" hidden="1"/>
          <p:cNvSpPr>
            <a:spLocks noGrp="1"/>
          </p:cNvSpPr>
          <p:nvPr>
            <p:ph type="ctrTitle"/>
          </p:nvPr>
        </p:nvSpPr>
        <p:spPr/>
        <p:txBody>
          <a:bodyPr/>
          <a:lstStyle/>
          <a:p>
            <a:r>
              <a:rPr lang="es-ES"/>
              <a:t>Hablemos de la codificación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a:t>
            </a:fld>
            <a:endParaRPr lang="es-ES"/>
          </a:p>
        </p:txBody>
      </p:sp>
    </p:spTree>
    <p:extLst>
      <p:ext uri="{BB962C8B-B14F-4D97-AF65-F5344CB8AC3E}">
        <p14:creationId xmlns:p14="http://schemas.microsoft.com/office/powerpoint/2010/main" val="1646841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Gracias por participar en&#10;Hour of CodeTM&#10;"/>
          <p:cNvSpPr/>
          <p:nvPr/>
        </p:nvSpPr>
        <p:spPr>
          <a:xfrm>
            <a:off x="437177" y="2244267"/>
            <a:ext cx="7322866" cy="1200329"/>
          </a:xfrm>
          <a:prstGeom prst="rect">
            <a:avLst/>
          </a:prstGeom>
        </p:spPr>
        <p:txBody>
          <a:bodyPr wrap="square">
            <a:spAutoFit/>
          </a:bodyPr>
          <a:lstStyle/>
          <a:p>
            <a:r>
              <a:rPr lang="es-ES" sz="3600" dirty="0">
                <a:solidFill>
                  <a:schemeClr val="bg1"/>
                </a:solidFill>
                <a:latin typeface="Segoe UI Light" panose="020B0502040204020203" pitchFamily="34" charset="0"/>
              </a:rPr>
              <a:t>Gracias por participar</a:t>
            </a:r>
          </a:p>
          <a:p>
            <a:r>
              <a:rPr lang="es-ES" sz="3600" dirty="0">
                <a:solidFill>
                  <a:schemeClr val="bg1"/>
                </a:solidFill>
                <a:latin typeface="Segoe UI Light" panose="020B0502040204020203" pitchFamily="34" charset="0"/>
              </a:rPr>
              <a:t>Minecraft </a:t>
            </a:r>
            <a:r>
              <a:rPr lang="es-ES" sz="3600" dirty="0" err="1">
                <a:solidFill>
                  <a:schemeClr val="bg1"/>
                </a:solidFill>
                <a:latin typeface="Segoe UI Light" panose="020B0502040204020203" pitchFamily="34" charset="0"/>
              </a:rPr>
              <a:t>Hour</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of</a:t>
            </a:r>
            <a:r>
              <a:rPr lang="es-ES" sz="3600" dirty="0">
                <a:solidFill>
                  <a:schemeClr val="bg1"/>
                </a:solidFill>
                <a:latin typeface="Segoe UI Light" panose="020B0502040204020203" pitchFamily="34" charset="0"/>
              </a:rPr>
              <a:t> </a:t>
            </a:r>
            <a:r>
              <a:rPr lang="es-ES" sz="3600" dirty="0" err="1">
                <a:solidFill>
                  <a:schemeClr val="bg1"/>
                </a:solidFill>
                <a:latin typeface="Segoe UI Light" panose="020B0502040204020203" pitchFamily="34" charset="0"/>
              </a:rPr>
              <a:t>Code</a:t>
            </a:r>
            <a:r>
              <a:rPr lang="es-ES" sz="3600" baseline="30000" dirty="0" err="1">
                <a:solidFill>
                  <a:schemeClr val="bg1"/>
                </a:solidFill>
                <a:latin typeface="Segoe UI Light" panose="020B0502040204020203" pitchFamily="34" charset="0"/>
              </a:rPr>
              <a:t>TM</a:t>
            </a:r>
            <a:endParaRPr lang="es-ES" sz="3600" baseline="30000" dirty="0">
              <a:solidFill>
                <a:schemeClr val="bg1"/>
              </a:solidFill>
              <a:latin typeface="Segoe UI Light" panose="020B0502040204020203" pitchFamily="34" charset="0"/>
            </a:endParaRPr>
          </a:p>
        </p:txBody>
      </p:sp>
      <p:sp>
        <p:nvSpPr>
          <p:cNvPr id="5" name="Title 4" hidden="1"/>
          <p:cNvSpPr>
            <a:spLocks noGrp="1"/>
          </p:cNvSpPr>
          <p:nvPr>
            <p:ph type="ctrTitle"/>
          </p:nvPr>
        </p:nvSpPr>
        <p:spPr/>
        <p:txBody>
          <a:bodyPr/>
          <a:lstStyle/>
          <a:p>
            <a:r>
              <a:rPr lang="es-ES"/>
              <a:t>¡Gracias por participar!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s-ES"/>
          </a:p>
        </p:txBody>
      </p:sp>
      <p:sp>
        <p:nvSpPr>
          <p:cNvPr id="2" name="Rectangle 1">
            <a:extLst>
              <a:ext uri="{FF2B5EF4-FFF2-40B4-BE49-F238E27FC236}">
                <a16:creationId xmlns:a16="http://schemas.microsoft.com/office/drawing/2014/main" id="{1E91836C-D4F0-4EE4-8854-E01D9E8AF8EF}"/>
              </a:ext>
            </a:extLst>
          </p:cNvPr>
          <p:cNvSpPr/>
          <p:nvPr/>
        </p:nvSpPr>
        <p:spPr>
          <a:xfrm>
            <a:off x="369162" y="4347123"/>
            <a:ext cx="5799163" cy="1015663"/>
          </a:xfrm>
          <a:prstGeom prst="rect">
            <a:avLst/>
          </a:prstGeom>
        </p:spPr>
        <p:txBody>
          <a:bodyPr wrap="square">
            <a:spAutoFit/>
          </a:bodyPr>
          <a:lstStyle/>
          <a:p>
            <a:pPr lvl="0">
              <a:defRPr/>
            </a:pPr>
            <a:endParaRPr lang="es-ES"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s-ES" sz="1200" dirty="0">
                <a:solidFill>
                  <a:schemeClr val="bg1"/>
                </a:solidFill>
              </a:rPr>
              <a:t>© Code.org, 2017. Code.org®, el logotipo de CODE y </a:t>
            </a:r>
            <a:r>
              <a:rPr lang="es-ES" sz="1200" dirty="0" err="1">
                <a:solidFill>
                  <a:schemeClr val="bg1"/>
                </a:solidFill>
              </a:rPr>
              <a:t>Hour</a:t>
            </a:r>
            <a:r>
              <a:rPr lang="es-ES" sz="1200" dirty="0">
                <a:solidFill>
                  <a:schemeClr val="bg1"/>
                </a:solidFill>
              </a:rPr>
              <a:t> </a:t>
            </a:r>
            <a:r>
              <a:rPr lang="es-ES" sz="1200" dirty="0" err="1">
                <a:solidFill>
                  <a:schemeClr val="bg1"/>
                </a:solidFill>
              </a:rPr>
              <a:t>of</a:t>
            </a:r>
            <a:r>
              <a:rPr lang="es-ES" sz="1200" dirty="0">
                <a:solidFill>
                  <a:schemeClr val="bg1"/>
                </a:solidFill>
              </a:rPr>
              <a:t> </a:t>
            </a:r>
            <a:r>
              <a:rPr lang="es-ES" sz="1200" dirty="0" err="1">
                <a:solidFill>
                  <a:schemeClr val="bg1"/>
                </a:solidFill>
              </a:rPr>
              <a:t>Code</a:t>
            </a:r>
            <a:r>
              <a:rPr lang="es-ES" sz="1200" dirty="0">
                <a:solidFill>
                  <a:schemeClr val="bg1"/>
                </a:solidFill>
              </a:rPr>
              <a:t>® son marcas comerciales de Code.org</a:t>
            </a:r>
            <a:endParaRPr lang="es-ES" sz="1200" dirty="0">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es-ES" sz="1200" dirty="0" err="1">
                <a:solidFill>
                  <a:schemeClr val="bg1"/>
                </a:solidFill>
              </a:rPr>
              <a:t>Mojang</a:t>
            </a:r>
            <a:r>
              <a:rPr lang="es-ES" sz="1200" dirty="0">
                <a:solidFill>
                  <a:schemeClr val="bg1"/>
                </a:solidFill>
              </a:rPr>
              <a:t> © 2017. </a:t>
            </a:r>
            <a:r>
              <a:rPr lang="es-ES" sz="1200" dirty="0" err="1">
                <a:solidFill>
                  <a:schemeClr val="bg1"/>
                </a:solidFill>
              </a:rPr>
              <a:t>Mojang</a:t>
            </a:r>
            <a:r>
              <a:rPr lang="es-ES" sz="1200" dirty="0">
                <a:solidFill>
                  <a:schemeClr val="bg1"/>
                </a:solidFill>
              </a:rPr>
              <a:t> © 2017. "Minecraft" es una marca comercial de </a:t>
            </a:r>
            <a:r>
              <a:rPr lang="es-ES" sz="1200" dirty="0" err="1">
                <a:solidFill>
                  <a:schemeClr val="bg1"/>
                </a:solidFill>
              </a:rPr>
              <a:t>Mojang</a:t>
            </a:r>
            <a:r>
              <a:rPr lang="es-ES" sz="1200" dirty="0">
                <a:solidFill>
                  <a:schemeClr val="bg1"/>
                </a:solidFill>
              </a:rPr>
              <a:t> AB</a:t>
            </a:r>
          </a:p>
          <a:p>
            <a:pPr lvl="0">
              <a:defRPr/>
            </a:pPr>
            <a:r>
              <a:rPr lang="es-ES" sz="1200" dirty="0">
                <a:solidFill>
                  <a:schemeClr val="bg1"/>
                </a:solidFill>
              </a:rPr>
              <a:t>© 2017 Microsoft </a:t>
            </a:r>
            <a:r>
              <a:rPr lang="es-ES" sz="1200" dirty="0" err="1">
                <a:solidFill>
                  <a:schemeClr val="bg1"/>
                </a:solidFill>
              </a:rPr>
              <a:t>Corporation</a:t>
            </a:r>
            <a:r>
              <a:rPr lang="es-ES" sz="1200" dirty="0">
                <a:solidFill>
                  <a:schemeClr val="bg1"/>
                </a:solidFill>
              </a:rPr>
              <a:t>. Todos los derechos reservados.</a:t>
            </a:r>
          </a:p>
        </p:txBody>
      </p:sp>
    </p:spTree>
    <p:extLst>
      <p:ext uri="{BB962C8B-B14F-4D97-AF65-F5344CB8AC3E}">
        <p14:creationId xmlns:p14="http://schemas.microsoft.com/office/powerpoint/2010/main" val="313794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our of Code 2015 - WORLDWIDE.mp4" descr="Young elementary children typing on a laptop. Vídeo de Hour of Code™ propiciado por Code.org&#10;" title="Vídeo de Hour of Code™ propiciado por Code.org"/>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9875" y="253999"/>
            <a:ext cx="8636000" cy="5191125"/>
          </a:xfrm>
          <a:prstGeom prst="rect">
            <a:avLst/>
          </a:prstGeom>
        </p:spPr>
      </p:pic>
      <p:sp>
        <p:nvSpPr>
          <p:cNvPr id="4" name="Title 3" hidden="1"/>
          <p:cNvSpPr>
            <a:spLocks noGrp="1"/>
          </p:cNvSpPr>
          <p:nvPr>
            <p:ph type="ctrTitle"/>
          </p:nvPr>
        </p:nvSpPr>
        <p:spPr/>
        <p:txBody>
          <a:bodyPr/>
          <a:lstStyle/>
          <a:p>
            <a:r>
              <a:rPr lang="es-ES" dirty="0"/>
              <a:t>Vídeo de </a:t>
            </a:r>
            <a:r>
              <a:rPr lang="es-ES" dirty="0" err="1"/>
              <a:t>Hour</a:t>
            </a:r>
            <a:r>
              <a:rPr lang="es-ES" dirty="0"/>
              <a:t> </a:t>
            </a:r>
            <a:r>
              <a:rPr lang="es-ES" dirty="0" err="1"/>
              <a:t>of</a:t>
            </a:r>
            <a:r>
              <a:rPr lang="es-ES" dirty="0"/>
              <a:t> </a:t>
            </a:r>
            <a:r>
              <a:rPr lang="es-ES" dirty="0" err="1"/>
              <a:t>Code</a:t>
            </a:r>
            <a:r>
              <a:rPr lang="es-ES" dirty="0"/>
              <a:t>™ propiciado por Code.org</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3</a:t>
            </a:fld>
            <a:endParaRPr lang="es-ES"/>
          </a:p>
        </p:txBody>
      </p:sp>
    </p:spTree>
    <p:extLst>
      <p:ext uri="{BB962C8B-B14F-4D97-AF65-F5344CB8AC3E}">
        <p14:creationId xmlns:p14="http://schemas.microsoft.com/office/powerpoint/2010/main" val="359897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Pregunta</a:t>
            </a:r>
          </a:p>
        </p:txBody>
      </p:sp>
      <p:sp>
        <p:nvSpPr>
          <p:cNvPr id="15" name="Rectangle 14" descr="&#10;"/>
          <p:cNvSpPr/>
          <p:nvPr/>
        </p:nvSpPr>
        <p:spPr>
          <a:xfrm>
            <a:off x="5021800" y="1149340"/>
            <a:ext cx="3920722" cy="3416320"/>
          </a:xfrm>
          <a:prstGeom prst="rect">
            <a:avLst/>
          </a:prstGeom>
        </p:spPr>
        <p:txBody>
          <a:bodyPr wrap="square">
            <a:spAutoFit/>
          </a:bodyPr>
          <a:lstStyle/>
          <a:p>
            <a:r>
              <a:rPr lang="es-ES" sz="3600" dirty="0">
                <a:latin typeface="Segoe UI Light" panose="020B0502040204020203" pitchFamily="34" charset="0"/>
              </a:rPr>
              <a:t>¿Qué es el código?</a:t>
            </a:r>
          </a:p>
          <a:p>
            <a:endParaRPr lang="es-ES" sz="3600" dirty="0">
              <a:latin typeface="Segoe UI Light" panose="020B0502040204020203" pitchFamily="34" charset="0"/>
              <a:ea typeface="Segoe Pro Light" charset="0"/>
              <a:cs typeface="Segoe UI Light" panose="020B0502040204020203" pitchFamily="34" charset="0"/>
            </a:endParaRPr>
          </a:p>
          <a:p>
            <a:r>
              <a:rPr lang="es-ES" sz="3600" dirty="0">
                <a:latin typeface="Segoe UI Light" panose="020B0502040204020203" pitchFamily="34" charset="0"/>
              </a:rPr>
              <a:t>¿En qué </a:t>
            </a:r>
            <a:br>
              <a:rPr lang="es-ES" sz="3600" dirty="0">
                <a:latin typeface="Segoe UI Light" panose="020B0502040204020203" pitchFamily="34" charset="0"/>
              </a:rPr>
            </a:br>
            <a:r>
              <a:rPr lang="es-ES" sz="3600" dirty="0">
                <a:latin typeface="Segoe UI Light" panose="020B0502040204020203" pitchFamily="34" charset="0"/>
              </a:rPr>
              <a:t>pensamos cuando escuchamos la palabra “código”?</a:t>
            </a:r>
            <a:endParaRPr lang="es-ES"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s-ES"/>
              <a:t>¿Qué sabes sobre "codificación"?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4</a:t>
            </a:fld>
            <a:endParaRPr lang="es-ES"/>
          </a:p>
        </p:txBody>
      </p:sp>
    </p:spTree>
    <p:extLst>
      <p:ext uri="{BB962C8B-B14F-4D97-AF65-F5344CB8AC3E}">
        <p14:creationId xmlns:p14="http://schemas.microsoft.com/office/powerpoint/2010/main" val="104456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7" name="Rectangle 6"/>
          <p:cNvSpPr/>
          <p:nvPr/>
        </p:nvSpPr>
        <p:spPr>
          <a:xfrm>
            <a:off x="571372" y="1980337"/>
            <a:ext cx="3695700" cy="2862322"/>
          </a:xfrm>
          <a:prstGeom prst="rect">
            <a:avLst/>
          </a:prstGeom>
        </p:spPr>
        <p:txBody>
          <a:bodyPr wrap="square">
            <a:spAutoFit/>
          </a:bodyPr>
          <a:lstStyle/>
          <a:p>
            <a:r>
              <a:rPr lang="es-ES" sz="3600" dirty="0">
                <a:solidFill>
                  <a:schemeClr val="bg1"/>
                </a:solidFill>
                <a:latin typeface="Segoe UI Light" panose="020B0502040204020203" pitchFamily="34" charset="0"/>
              </a:rPr>
              <a:t>La codificación </a:t>
            </a:r>
            <a:br>
              <a:rPr lang="es-ES" sz="3600" dirty="0">
                <a:solidFill>
                  <a:schemeClr val="bg1"/>
                </a:solidFill>
                <a:latin typeface="Segoe UI Light" panose="020B0502040204020203" pitchFamily="34" charset="0"/>
              </a:rPr>
            </a:br>
            <a:r>
              <a:rPr lang="es-ES" sz="3600" dirty="0">
                <a:solidFill>
                  <a:schemeClr val="bg1"/>
                </a:solidFill>
                <a:latin typeface="Segoe UI Light" panose="020B0502040204020203" pitchFamily="34" charset="0"/>
              </a:rPr>
              <a:t>es lo que hace posible los sitios web y las aplicaciones</a:t>
            </a:r>
          </a:p>
        </p:txBody>
      </p:sp>
      <p:pic>
        <p:nvPicPr>
          <p:cNvPr id="3" name="Picture 2" descr="A cartoon boy closes his eyes and smiles as he thinks of different ways code is present in his life. A robot, a purple elephant, a mobile phone, and a guitar are among multiple random, fun images which appear to emerge from the top of the boy’s head to represent his imagination" title="A cartoon boy imagines ways code is present in his life"/>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4212" y="254000"/>
            <a:ext cx="4281663" cy="5238750"/>
          </a:xfrm>
          <a:prstGeom prst="rect">
            <a:avLst/>
          </a:prstGeom>
        </p:spPr>
      </p:pic>
      <p:sp>
        <p:nvSpPr>
          <p:cNvPr id="5" name="Title 4" hidden="1"/>
          <p:cNvSpPr>
            <a:spLocks noGrp="1"/>
          </p:cNvSpPr>
          <p:nvPr>
            <p:ph type="ctrTitle"/>
          </p:nvPr>
        </p:nvSpPr>
        <p:spPr/>
        <p:txBody>
          <a:bodyPr/>
          <a:lstStyle/>
          <a:p>
            <a:r>
              <a:rPr lang="es-ES"/>
              <a:t>La codificación es...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5</a:t>
            </a:fld>
            <a:endParaRPr lang="es-ES"/>
          </a:p>
        </p:txBody>
      </p:sp>
    </p:spTree>
    <p:extLst>
      <p:ext uri="{BB962C8B-B14F-4D97-AF65-F5344CB8AC3E}">
        <p14:creationId xmlns:p14="http://schemas.microsoft.com/office/powerpoint/2010/main" val="1769873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boy says, &quot;Hello!&quot; to a tablet and a mobile device, and the devices only respond, &quot;?&quot; - They don't understand the boy because he doesn't speak their language.&#10;" title="Boy talks to computer in English"/>
          <p:cNvGrpSpPr/>
          <p:nvPr/>
        </p:nvGrpSpPr>
        <p:grpSpPr>
          <a:xfrm>
            <a:off x="12700" y="-11663"/>
            <a:ext cx="9116501" cy="5715000"/>
            <a:chOff x="12700" y="-11663"/>
            <a:chExt cx="9116501" cy="571500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1663"/>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00" y="1680801"/>
              <a:ext cx="2371101" cy="3669074"/>
            </a:xfrm>
            <a:prstGeom prst="rect">
              <a:avLst/>
            </a:prstGeom>
          </p:spPr>
        </p:pic>
        <p:sp>
          <p:nvSpPr>
            <p:cNvPr id="21" name="Rounded Rectangular Callout 20"/>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2460625" y="682625"/>
              <a:ext cx="1508126" cy="584776"/>
            </a:xfrm>
            <a:prstGeom prst="rect">
              <a:avLst/>
            </a:prstGeom>
            <a:noFill/>
          </p:spPr>
          <p:txBody>
            <a:bodyPr wrap="square" rtlCol="0">
              <a:spAutoFit/>
            </a:bodyPr>
            <a:lstStyle/>
            <a:p>
              <a:pPr algn="ctr"/>
              <a:r>
                <a:rPr lang="es-ES" sz="3200">
                  <a:latin typeface="Segoe UI Light" panose="020B0502040204020203" pitchFamily="34" charset="0"/>
                </a:rPr>
                <a:t>¡Hola!</a:t>
              </a:r>
              <a:endParaRPr lang="es-ES" sz="3200" b="1">
                <a:latin typeface="Segoe UI Light" panose="020B0502040204020203" pitchFamily="34" charset="0"/>
                <a:cs typeface="Segoe UI Light" panose="020B0502040204020203" pitchFamily="34" charset="0"/>
              </a:endParaRPr>
            </a:p>
          </p:txBody>
        </p:sp>
        <p:grpSp>
          <p:nvGrpSpPr>
            <p:cNvPr id="31" name="Group 30"/>
            <p:cNvGrpSpPr/>
            <p:nvPr/>
          </p:nvGrpSpPr>
          <p:grpSpPr>
            <a:xfrm>
              <a:off x="4889500" y="1365250"/>
              <a:ext cx="1635125" cy="904875"/>
              <a:chOff x="5810250" y="539750"/>
              <a:chExt cx="1635125" cy="904875"/>
            </a:xfrm>
          </p:grpSpPr>
          <p:sp>
            <p:nvSpPr>
              <p:cNvPr id="23" name="Rounded Rectangular Callout 22"/>
              <p:cNvSpPr/>
              <p:nvPr/>
            </p:nvSpPr>
            <p:spPr>
              <a:xfrm flipH="1">
                <a:off x="5810250"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0" name="TextBox 19"/>
              <p:cNvSpPr txBox="1"/>
              <p:nvPr/>
            </p:nvSpPr>
            <p:spPr>
              <a:xfrm>
                <a:off x="5873750" y="682625"/>
                <a:ext cx="1508126" cy="584776"/>
              </a:xfrm>
              <a:prstGeom prst="rect">
                <a:avLst/>
              </a:prstGeom>
              <a:noFill/>
            </p:spPr>
            <p:txBody>
              <a:bodyPr wrap="square" rtlCol="0">
                <a:spAutoFit/>
              </a:bodyPr>
              <a:lstStyle/>
              <a:p>
                <a:pPr algn="ctr"/>
                <a:r>
                  <a:rPr lang="es-ES" sz="3200">
                    <a:latin typeface="Segoe UI Light" panose="020B0502040204020203" pitchFamily="34" charset="0"/>
                  </a:rPr>
                  <a:t>?</a:t>
                </a:r>
                <a:endParaRPr lang="es-ES" sz="3200" b="1">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5" name="Title 4" hidden="1"/>
          <p:cNvSpPr>
            <a:spLocks noGrp="1"/>
          </p:cNvSpPr>
          <p:nvPr>
            <p:ph type="ctrTitle"/>
          </p:nvPr>
        </p:nvSpPr>
        <p:spPr/>
        <p:txBody>
          <a:bodyPr/>
          <a:lstStyle/>
          <a:p>
            <a:r>
              <a:rPr lang="es-ES"/>
              <a:t>Puedes comunicarte con los ordenadores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6</a:t>
            </a:fld>
            <a:endParaRPr lang="es-ES"/>
          </a:p>
        </p:txBody>
      </p:sp>
    </p:spTree>
    <p:extLst>
      <p:ext uri="{BB962C8B-B14F-4D97-AF65-F5344CB8AC3E}">
        <p14:creationId xmlns:p14="http://schemas.microsoft.com/office/powerpoint/2010/main" val="49659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girl talks to a tablet and a mobile device in code. The devices understand, because the girl speaks their language: Code." title="Girl talks to computer in code"/>
          <p:cNvGrpSpPr/>
          <p:nvPr/>
        </p:nvGrpSpPr>
        <p:grpSpPr>
          <a:xfrm>
            <a:off x="12700" y="0"/>
            <a:ext cx="9116501" cy="5715000"/>
            <a:chOff x="12700" y="0"/>
            <a:chExt cx="9116501" cy="571500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75" y="1952625"/>
              <a:ext cx="2951251" cy="3397250"/>
            </a:xfrm>
            <a:prstGeom prst="rect">
              <a:avLst/>
            </a:prstGeom>
          </p:spPr>
        </p:pic>
        <p:sp>
          <p:nvSpPr>
            <p:cNvPr id="22" name="Rounded Rectangular Callout 21"/>
            <p:cNvSpPr/>
            <p:nvPr/>
          </p:nvSpPr>
          <p:spPr>
            <a:xfrm>
              <a:off x="2428875" y="539750"/>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7" name="TextBox 16"/>
            <p:cNvSpPr txBox="1"/>
            <p:nvPr/>
          </p:nvSpPr>
          <p:spPr>
            <a:xfrm>
              <a:off x="2492375" y="682625"/>
              <a:ext cx="1508126" cy="584776"/>
            </a:xfrm>
            <a:prstGeom prst="rect">
              <a:avLst/>
            </a:prstGeom>
            <a:noFill/>
          </p:spPr>
          <p:txBody>
            <a:bodyPr wrap="square" rtlCol="0">
              <a:spAutoFit/>
            </a:bodyPr>
            <a:lstStyle/>
            <a:p>
              <a:pPr algn="ctr"/>
              <a:r>
                <a:rPr lang="es-ES" sz="3200">
                  <a:latin typeface="Segoe UI Light" panose="020B0502040204020203" pitchFamily="34" charset="0"/>
                </a:rPr>
                <a:t>&lt;/&gt; {}</a:t>
              </a:r>
              <a:endParaRPr lang="es-ES" sz="3200" b="1">
                <a:latin typeface="Segoe UI Light" panose="020B0502040204020203" pitchFamily="34" charset="0"/>
                <a:cs typeface="Segoe UI Light" panose="020B0502040204020203" pitchFamily="34" charset="0"/>
              </a:endParaRPr>
            </a:p>
          </p:txBody>
        </p:sp>
        <p:grpSp>
          <p:nvGrpSpPr>
            <p:cNvPr id="2" name="Group 1"/>
            <p:cNvGrpSpPr/>
            <p:nvPr/>
          </p:nvGrpSpPr>
          <p:grpSpPr>
            <a:xfrm>
              <a:off x="4873625" y="1349375"/>
              <a:ext cx="1635125" cy="904875"/>
              <a:chOff x="4873625" y="1317625"/>
              <a:chExt cx="1635125" cy="904875"/>
            </a:xfrm>
          </p:grpSpPr>
          <p:sp>
            <p:nvSpPr>
              <p:cNvPr id="23" name="Rounded Rectangular Callout 22"/>
              <p:cNvSpPr/>
              <p:nvPr/>
            </p:nvSpPr>
            <p:spPr>
              <a:xfrm flipH="1">
                <a:off x="4873625" y="1317625"/>
                <a:ext cx="1635125" cy="904875"/>
              </a:xfrm>
              <a:prstGeom prst="wedgeRoundRectCallout">
                <a:avLst>
                  <a:gd name="adj1" fmla="val -34425"/>
                  <a:gd name="adj2" fmla="val 9057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19" name="TextBox 18"/>
              <p:cNvSpPr txBox="1"/>
              <p:nvPr/>
            </p:nvSpPr>
            <p:spPr>
              <a:xfrm>
                <a:off x="4937124" y="1460500"/>
                <a:ext cx="1508126" cy="584776"/>
              </a:xfrm>
              <a:prstGeom prst="rect">
                <a:avLst/>
              </a:prstGeom>
              <a:noFill/>
            </p:spPr>
            <p:txBody>
              <a:bodyPr wrap="square" rtlCol="0">
                <a:spAutoFit/>
              </a:bodyPr>
              <a:lstStyle/>
              <a:p>
                <a:pPr algn="ctr"/>
                <a:r>
                  <a:rPr lang="es-ES" sz="3200">
                    <a:latin typeface="Segoe UI Light" panose="020B0502040204020203" pitchFamily="34" charset="0"/>
                  </a:rPr>
                  <a:t>:)</a:t>
                </a:r>
                <a:endParaRPr lang="es-ES" sz="3200" b="1">
                  <a:latin typeface="Segoe UI Light" panose="020B0502040204020203" pitchFamily="34" charset="0"/>
                  <a:cs typeface="Segoe UI Light" panose="020B0502040204020203" pitchFamily="34" charset="0"/>
                </a:endParaRPr>
              </a:p>
            </p:txBody>
          </p:sp>
        </p:grpSp>
        <p:grpSp>
          <p:nvGrpSpPr>
            <p:cNvPr id="24" name="Group 23"/>
            <p:cNvGrpSpPr/>
            <p:nvPr/>
          </p:nvGrpSpPr>
          <p:grpSpPr>
            <a:xfrm>
              <a:off x="5004747" y="2966096"/>
              <a:ext cx="3440753" cy="1737095"/>
              <a:chOff x="5036497" y="3474096"/>
              <a:chExt cx="3440753" cy="1737095"/>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456" y="3474096"/>
                <a:ext cx="2745794" cy="152664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497" y="3556249"/>
                <a:ext cx="1253628" cy="1654942"/>
              </a:xfrm>
              <a:prstGeom prst="rect">
                <a:avLst/>
              </a:prstGeom>
              <a:scene3d>
                <a:camera prst="orthographicFront">
                  <a:rot lat="0" lon="0" rev="1200000"/>
                </a:camera>
                <a:lightRig rig="threePt" dir="t"/>
              </a:scene3d>
            </p:spPr>
          </p:pic>
        </p:grpSp>
      </p:grpSp>
      <p:sp>
        <p:nvSpPr>
          <p:cNvPr id="6" name="Title 5" hidden="1"/>
          <p:cNvSpPr>
            <a:spLocks noGrp="1"/>
          </p:cNvSpPr>
          <p:nvPr>
            <p:ph type="ctrTitle"/>
          </p:nvPr>
        </p:nvSpPr>
        <p:spPr/>
        <p:txBody>
          <a:bodyPr/>
          <a:lstStyle/>
          <a:p>
            <a:r>
              <a:rPr lang="es-ES"/>
              <a:t>Los ordenadores entienden el lenguaje en código</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7</a:t>
            </a:fld>
            <a:endParaRPr lang="es-ES"/>
          </a:p>
        </p:txBody>
      </p:sp>
    </p:spTree>
    <p:extLst>
      <p:ext uri="{BB962C8B-B14F-4D97-AF65-F5344CB8AC3E}">
        <p14:creationId xmlns:p14="http://schemas.microsoft.com/office/powerpoint/2010/main" val="72521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s-ES" sz="3600" dirty="0">
                <a:solidFill>
                  <a:schemeClr val="bg1"/>
                </a:solidFill>
                <a:latin typeface="Segoe UI Light" panose="020B0502040204020203" pitchFamily="34" charset="0"/>
              </a:rPr>
              <a:t>La codificación es</a:t>
            </a:r>
          </a:p>
        </p:txBody>
      </p:sp>
      <p:pic>
        <p:nvPicPr>
          <p:cNvPr id="8" name="Picture 7" descr="Bot and Turtle stand atop a block" title="Bot and Turtle stand atop a bloc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385" y="828358"/>
            <a:ext cx="3120188" cy="4058284"/>
          </a:xfrm>
          <a:prstGeom prst="rect">
            <a:avLst/>
          </a:prstGeom>
        </p:spPr>
      </p:pic>
      <p:sp>
        <p:nvSpPr>
          <p:cNvPr id="4" name="Title 3" hidden="1"/>
          <p:cNvSpPr>
            <a:spLocks noGrp="1"/>
          </p:cNvSpPr>
          <p:nvPr>
            <p:ph type="ctrTitle"/>
          </p:nvPr>
        </p:nvSpPr>
        <p:spPr/>
        <p:txBody>
          <a:bodyPr/>
          <a:lstStyle/>
          <a:p>
            <a:r>
              <a:rPr lang="es-ES"/>
              <a:t>¿Qué es la codificación?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8</a:t>
            </a:fld>
            <a:endParaRPr lang="es-ES"/>
          </a:p>
        </p:txBody>
      </p:sp>
    </p:spTree>
    <p:extLst>
      <p:ext uri="{BB962C8B-B14F-4D97-AF65-F5344CB8AC3E}">
        <p14:creationId xmlns:p14="http://schemas.microsoft.com/office/powerpoint/2010/main" val="66457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00" y="2039112"/>
            <a:ext cx="685800" cy="685800"/>
          </a:xfrm>
          <a:prstGeom prst="rect">
            <a:avLst/>
          </a:prstGeom>
        </p:spPr>
      </p:pic>
      <p:sp>
        <p:nvSpPr>
          <p:cNvPr id="17" name="Rectangle 16"/>
          <p:cNvSpPr/>
          <p:nvPr/>
        </p:nvSpPr>
        <p:spPr>
          <a:xfrm>
            <a:off x="224592" y="2883752"/>
            <a:ext cx="4342724" cy="646331"/>
          </a:xfrm>
          <a:prstGeom prst="rect">
            <a:avLst/>
          </a:prstGeom>
        </p:spPr>
        <p:txBody>
          <a:bodyPr wrap="square">
            <a:spAutoFit/>
          </a:bodyPr>
          <a:lstStyle/>
          <a:p>
            <a:pPr algn="ctr"/>
            <a:r>
              <a:rPr lang="es-ES" sz="3600">
                <a:solidFill>
                  <a:schemeClr val="bg1"/>
                </a:solidFill>
                <a:latin typeface="Segoe UI Light" panose="020B0502040204020203" pitchFamily="34" charset="0"/>
              </a:rPr>
              <a:t>Resolución de problemas</a:t>
            </a:r>
          </a:p>
        </p:txBody>
      </p:sp>
      <p:pic>
        <p:nvPicPr>
          <p:cNvPr id="10" name="Picture 9" descr="An anthropomorphized colourful ring-stacking toy with two legs and two eyes stands on a block" title="An anthropomorphized colourful ring-stacking toy with two legs and two eyes stands on a block"/>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2170" y="1317873"/>
            <a:ext cx="1656080" cy="3320046"/>
          </a:xfrm>
          <a:prstGeom prst="rect">
            <a:avLst/>
          </a:prstGeom>
        </p:spPr>
      </p:pic>
      <p:sp>
        <p:nvSpPr>
          <p:cNvPr id="6" name="Title 5" hidden="1"/>
          <p:cNvSpPr>
            <a:spLocks noGrp="1"/>
          </p:cNvSpPr>
          <p:nvPr>
            <p:ph type="ctrTitle"/>
          </p:nvPr>
        </p:nvSpPr>
        <p:spPr/>
        <p:txBody>
          <a:bodyPr/>
          <a:lstStyle/>
          <a:p>
            <a:r>
              <a:rPr lang="es-ES"/>
              <a:t>Resolución de problemas</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9</a:t>
            </a:fld>
            <a:endParaRPr lang="es-ES"/>
          </a:p>
        </p:txBody>
      </p:sp>
    </p:spTree>
    <p:extLst>
      <p:ext uri="{BB962C8B-B14F-4D97-AF65-F5344CB8AC3E}">
        <p14:creationId xmlns:p14="http://schemas.microsoft.com/office/powerpoint/2010/main" val="8888212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9B5CC-78B5-4F8C-BED5-3F9140DCB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52A4CE-5BBF-4C96-93F5-8D18FE4A30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2792</Words>
  <Application>Microsoft Office PowerPoint</Application>
  <PresentationFormat>On-screen Show (16:10)</PresentationFormat>
  <Paragraphs>330</Paragraphs>
  <Slides>20</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handy</vt:lpstr>
      <vt:lpstr>Arial</vt:lpstr>
      <vt:lpstr>Calibri</vt:lpstr>
      <vt:lpstr>Calibri Light</vt:lpstr>
      <vt:lpstr>Segoe Pro Light</vt:lpstr>
      <vt:lpstr>Segoe UI Light</vt:lpstr>
      <vt:lpstr>Office Theme</vt:lpstr>
      <vt:lpstr>Bienvenidos a Hour of Code™</vt:lpstr>
      <vt:lpstr>Hablemos de la codificación</vt:lpstr>
      <vt:lpstr>Vídeo de Hour of Code™ propiciado por Code.org</vt:lpstr>
      <vt:lpstr>¿Qué sabes sobre "codificación"? </vt:lpstr>
      <vt:lpstr>La codificación es... </vt:lpstr>
      <vt:lpstr>Puedes comunicarte con los ordenadores</vt:lpstr>
      <vt:lpstr>Los ordenadores entienden el lenguaje en código</vt:lpstr>
      <vt:lpstr>¿Qué es la codificación?</vt:lpstr>
      <vt:lpstr>Resolución de problemas</vt:lpstr>
      <vt:lpstr>Usar la imaginación</vt:lpstr>
      <vt:lpstr>Trabajar con amigos</vt:lpstr>
      <vt:lpstr>¿Qué te gusta hacer?</vt:lpstr>
      <vt:lpstr>Convierte la codificación en una pasión</vt:lpstr>
      <vt:lpstr>De qué va </vt:lpstr>
      <vt:lpstr>Busca tu tutorial</vt:lpstr>
      <vt:lpstr>Conclusión </vt:lpstr>
      <vt:lpstr>Y ahora, ¿que pensamos de la codificación? </vt:lpstr>
      <vt:lpstr>PowerPoint Presentation</vt:lpstr>
      <vt:lpstr>Próximos pasos</vt:lpstr>
      <vt:lpstr>¡Gracias por participar!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dc:title>
  <cp:revision>2</cp:revision>
  <dcterms:modified xsi:type="dcterms:W3CDTF">2017-11-02T07:16:25Z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